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handoutMasterIdLst>
    <p:handoutMasterId r:id="rId48"/>
  </p:handoutMasterIdLst>
  <p:sldIdLst>
    <p:sldId id="256" r:id="rId2"/>
    <p:sldId id="402" r:id="rId3"/>
    <p:sldId id="383" r:id="rId4"/>
    <p:sldId id="385" r:id="rId5"/>
    <p:sldId id="386" r:id="rId6"/>
    <p:sldId id="387" r:id="rId7"/>
    <p:sldId id="388" r:id="rId8"/>
    <p:sldId id="384" r:id="rId9"/>
    <p:sldId id="397" r:id="rId10"/>
    <p:sldId id="381" r:id="rId11"/>
    <p:sldId id="380" r:id="rId12"/>
    <p:sldId id="363" r:id="rId13"/>
    <p:sldId id="331" r:id="rId14"/>
    <p:sldId id="318" r:id="rId15"/>
    <p:sldId id="327" r:id="rId16"/>
    <p:sldId id="317" r:id="rId17"/>
    <p:sldId id="316" r:id="rId18"/>
    <p:sldId id="303" r:id="rId19"/>
    <p:sldId id="304" r:id="rId20"/>
    <p:sldId id="311" r:id="rId21"/>
    <p:sldId id="310" r:id="rId22"/>
    <p:sldId id="401" r:id="rId23"/>
    <p:sldId id="389" r:id="rId24"/>
    <p:sldId id="390" r:id="rId25"/>
    <p:sldId id="391" r:id="rId26"/>
    <p:sldId id="392" r:id="rId27"/>
    <p:sldId id="393" r:id="rId28"/>
    <p:sldId id="394" r:id="rId29"/>
    <p:sldId id="395" r:id="rId30"/>
    <p:sldId id="344" r:id="rId31"/>
    <p:sldId id="283" r:id="rId32"/>
    <p:sldId id="273" r:id="rId33"/>
    <p:sldId id="274" r:id="rId34"/>
    <p:sldId id="335" r:id="rId35"/>
    <p:sldId id="275" r:id="rId36"/>
    <p:sldId id="346" r:id="rId37"/>
    <p:sldId id="281" r:id="rId38"/>
    <p:sldId id="348" r:id="rId39"/>
    <p:sldId id="280" r:id="rId40"/>
    <p:sldId id="398" r:id="rId41"/>
    <p:sldId id="382" r:id="rId42"/>
    <p:sldId id="396" r:id="rId43"/>
    <p:sldId id="336" r:id="rId44"/>
    <p:sldId id="349" r:id="rId45"/>
    <p:sldId id="403" r:id="rId4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7670" autoAdjust="0"/>
  </p:normalViewPr>
  <p:slideViewPr>
    <p:cSldViewPr>
      <p:cViewPr>
        <p:scale>
          <a:sx n="62" d="100"/>
          <a:sy n="62" d="100"/>
        </p:scale>
        <p:origin x="-906" y="-19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2" d="100"/>
          <a:sy n="52" d="100"/>
        </p:scale>
        <p:origin x="-284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3F4D32-FBA8-4BFD-92D6-3A4381FDEBFD}" type="datetimeFigureOut">
              <a:rPr lang="tr-TR" smtClean="0"/>
              <a:pPr/>
              <a:t>04.10.2013</a:t>
            </a:fld>
            <a:endParaRPr lang="tr-T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C78D8D-D54F-45C6-AA6F-5DD0A83216CE}" type="slidenum">
              <a:rPr lang="tr-TR" smtClean="0"/>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2C092F-3A2C-4195-8B02-1B6E50BB2C4E}" type="datetimeFigureOut">
              <a:rPr lang="tr-TR" smtClean="0"/>
              <a:pPr/>
              <a:t>04.10.2013</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454D8-2093-4FA5-9385-7B3E24B8727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kulturvarliklari.gov.tr/TR,44430/divrigi-ulu-camii-ve-darussifasi-sivas.html" TargetMode="External"/><Relationship Id="rId13" Type="http://schemas.openxmlformats.org/officeDocument/2006/relationships/hyperlink" Target="http://www.kulturvarliklari.gov.tr/TR,44433/goreme-milli-parki-ve-kapadokya-nevsehir.html" TargetMode="External"/><Relationship Id="rId3" Type="http://schemas.openxmlformats.org/officeDocument/2006/relationships/hyperlink" Target="http://www.kulturvarliklari.gov.tr/TR,44425/istanbulun-tarihi-alanlari.html" TargetMode="External"/><Relationship Id="rId7" Type="http://schemas.openxmlformats.org/officeDocument/2006/relationships/hyperlink" Target="http://www.kulturvarliklari.gov.tr/TR,44429/xanthos-letoon-antalya---mugla.html" TargetMode="External"/><Relationship Id="rId12" Type="http://schemas.openxmlformats.org/officeDocument/2006/relationships/hyperlink" Target="http://www.kulturvarliklari.gov.tr/TR,44432/pamukkale-hierapolis-denizli.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kulturvarliklari.gov.tr/TR,44428/nemrut-dagi-adiyaman---kahta.html" TargetMode="External"/><Relationship Id="rId11" Type="http://schemas.openxmlformats.org/officeDocument/2006/relationships/hyperlink" Target="http://www.kulturvarliklari.gov.tr/TR,46251/catalhoyuk-neolitik-kenti-konya.html" TargetMode="External"/><Relationship Id="rId5" Type="http://schemas.openxmlformats.org/officeDocument/2006/relationships/hyperlink" Target="http://www.kulturvarliklari.gov.tr/TR,44427/hattusas-bogazkoy---hitit-baskenti-corum.html" TargetMode="External"/><Relationship Id="rId10" Type="http://schemas.openxmlformats.org/officeDocument/2006/relationships/hyperlink" Target="http://www.kulturvarliklari.gov.tr/TR,44434/edirne-selimiye-camii-ve-kulliyesi-edirne.html" TargetMode="External"/><Relationship Id="rId4" Type="http://schemas.openxmlformats.org/officeDocument/2006/relationships/hyperlink" Target="http://www.kulturvarliklari.gov.tr/TR,44426/safranbolu-sehri-karabuk.html" TargetMode="External"/><Relationship Id="rId9" Type="http://schemas.openxmlformats.org/officeDocument/2006/relationships/hyperlink" Target="http://www.kulturvarliklari.gov.tr/TR,44431/truva-antik-kenti-canakkale.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dirty="0" err="1" smtClean="0"/>
              <a:t>Türkiye</a:t>
            </a:r>
            <a:r>
              <a:rPr lang="en-US" dirty="0" smtClean="0"/>
              <a:t>, </a:t>
            </a:r>
            <a:r>
              <a:rPr lang="en-US" dirty="0" err="1" smtClean="0"/>
              <a:t>tarih</a:t>
            </a:r>
            <a:r>
              <a:rPr lang="en-US" dirty="0" smtClean="0"/>
              <a:t> </a:t>
            </a:r>
            <a:r>
              <a:rPr lang="en-US" dirty="0" err="1" smtClean="0"/>
              <a:t>boyunca</a:t>
            </a:r>
            <a:r>
              <a:rPr lang="en-US" dirty="0" smtClean="0"/>
              <a:t> </a:t>
            </a:r>
            <a:r>
              <a:rPr lang="en-US" dirty="0" err="1" smtClean="0"/>
              <a:t>önemli</a:t>
            </a:r>
            <a:r>
              <a:rPr lang="en-US" dirty="0" smtClean="0"/>
              <a:t> </a:t>
            </a:r>
            <a:r>
              <a:rPr lang="en-US" dirty="0" err="1" smtClean="0"/>
              <a:t>ticaret</a:t>
            </a:r>
            <a:r>
              <a:rPr lang="en-US" dirty="0" smtClean="0"/>
              <a:t> </a:t>
            </a:r>
            <a:r>
              <a:rPr lang="en-US" dirty="0" err="1" smtClean="0"/>
              <a:t>yollarının</a:t>
            </a:r>
            <a:r>
              <a:rPr lang="en-US" dirty="0" smtClean="0"/>
              <a:t> </a:t>
            </a:r>
            <a:r>
              <a:rPr lang="en-US" dirty="0" err="1" smtClean="0"/>
              <a:t>kesiştiği</a:t>
            </a:r>
            <a:r>
              <a:rPr lang="en-US" dirty="0" smtClean="0"/>
              <a:t> </a:t>
            </a:r>
            <a:r>
              <a:rPr lang="en-US" dirty="0" err="1" smtClean="0"/>
              <a:t>bir</a:t>
            </a:r>
            <a:r>
              <a:rPr lang="en-US" dirty="0" smtClean="0"/>
              <a:t> </a:t>
            </a:r>
            <a:r>
              <a:rPr lang="en-US" dirty="0" err="1" smtClean="0"/>
              <a:t>güzergah</a:t>
            </a:r>
            <a:r>
              <a:rPr lang="en-US" dirty="0" smtClean="0"/>
              <a:t> </a:t>
            </a:r>
            <a:r>
              <a:rPr lang="en-US" dirty="0" err="1" smtClean="0"/>
              <a:t>ol</a:t>
            </a:r>
            <a:r>
              <a:rPr lang="tr-TR" dirty="0" err="1" smtClean="0"/>
              <a:t>ması</a:t>
            </a:r>
            <a:r>
              <a:rPr lang="tr-TR" dirty="0" smtClean="0"/>
              <a:t> dolayısıyla </a:t>
            </a:r>
            <a:r>
              <a:rPr lang="en-US" dirty="0" err="1" smtClean="0"/>
              <a:t>endüstrileşme</a:t>
            </a:r>
            <a:r>
              <a:rPr lang="en-US" dirty="0" smtClean="0"/>
              <a:t> </a:t>
            </a:r>
            <a:r>
              <a:rPr lang="en-US" dirty="0" err="1" smtClean="0"/>
              <a:t>öncesinde</a:t>
            </a:r>
            <a:r>
              <a:rPr lang="en-US" dirty="0" smtClean="0"/>
              <a:t> </a:t>
            </a:r>
            <a:r>
              <a:rPr lang="en-US" dirty="0" err="1" smtClean="0"/>
              <a:t>pek</a:t>
            </a:r>
            <a:r>
              <a:rPr lang="tr-TR" dirty="0" smtClean="0"/>
              <a:t> </a:t>
            </a:r>
            <a:r>
              <a:rPr lang="en-US" dirty="0" err="1" smtClean="0"/>
              <a:t>çok</a:t>
            </a:r>
            <a:r>
              <a:rPr lang="en-US" dirty="0" smtClean="0"/>
              <a:t> </a:t>
            </a:r>
            <a:r>
              <a:rPr lang="en-US" dirty="0" err="1" smtClean="0"/>
              <a:t>Türk</a:t>
            </a:r>
            <a:r>
              <a:rPr lang="en-US" dirty="0" smtClean="0"/>
              <a:t> </a:t>
            </a:r>
            <a:r>
              <a:rPr lang="en-US" dirty="0" err="1" smtClean="0"/>
              <a:t>kentini</a:t>
            </a:r>
            <a:r>
              <a:rPr lang="en-US" dirty="0" smtClean="0"/>
              <a:t> </a:t>
            </a:r>
            <a:r>
              <a:rPr lang="en-US" dirty="0" err="1" smtClean="0"/>
              <a:t>önemli</a:t>
            </a:r>
            <a:r>
              <a:rPr lang="en-US" dirty="0" smtClean="0"/>
              <a:t> </a:t>
            </a:r>
            <a:r>
              <a:rPr lang="en-US" dirty="0" err="1" smtClean="0"/>
              <a:t>ticaret</a:t>
            </a:r>
            <a:r>
              <a:rPr lang="en-US" dirty="0" smtClean="0"/>
              <a:t> </a:t>
            </a:r>
            <a:r>
              <a:rPr lang="en-US" dirty="0" err="1" smtClean="0"/>
              <a:t>merkezleri</a:t>
            </a:r>
            <a:r>
              <a:rPr lang="en-US" dirty="0" smtClean="0"/>
              <a:t> </a:t>
            </a:r>
            <a:r>
              <a:rPr lang="en-US" dirty="0" err="1" smtClean="0"/>
              <a:t>haline</a:t>
            </a:r>
            <a:r>
              <a:rPr lang="en-US" dirty="0" smtClean="0"/>
              <a:t> </a:t>
            </a:r>
            <a:r>
              <a:rPr lang="en-US" dirty="0" err="1" smtClean="0"/>
              <a:t>ge</a:t>
            </a:r>
            <a:r>
              <a:rPr lang="tr-TR" dirty="0" err="1" smtClean="0"/>
              <a:t>lmesi</a:t>
            </a:r>
            <a:endParaRPr lang="tr-TR" dirty="0" smtClean="0"/>
          </a:p>
          <a:p>
            <a:r>
              <a:rPr lang="en-US" dirty="0" err="1" smtClean="0"/>
              <a:t>Türkiye’nin</a:t>
            </a:r>
            <a:r>
              <a:rPr lang="en-US" dirty="0" smtClean="0"/>
              <a:t> </a:t>
            </a:r>
            <a:r>
              <a:rPr lang="tr-TR" dirty="0" err="1" smtClean="0"/>
              <a:t>pekçok</a:t>
            </a:r>
            <a:r>
              <a:rPr lang="tr-TR" dirty="0" smtClean="0"/>
              <a:t> kentinde </a:t>
            </a:r>
            <a:r>
              <a:rPr lang="en-US" dirty="0" err="1" smtClean="0"/>
              <a:t>Osmanlı</a:t>
            </a:r>
            <a:r>
              <a:rPr lang="en-US" dirty="0" smtClean="0"/>
              <a:t> </a:t>
            </a:r>
            <a:r>
              <a:rPr lang="en-US" dirty="0" err="1" smtClean="0"/>
              <a:t>dönemine</a:t>
            </a:r>
            <a:r>
              <a:rPr lang="en-US" dirty="0" smtClean="0"/>
              <a:t> </a:t>
            </a:r>
            <a:r>
              <a:rPr lang="en-US" dirty="0" err="1" smtClean="0"/>
              <a:t>ait</a:t>
            </a:r>
            <a:r>
              <a:rPr lang="en-US" dirty="0" smtClean="0"/>
              <a:t> </a:t>
            </a:r>
            <a:r>
              <a:rPr lang="en-US" dirty="0" err="1" smtClean="0"/>
              <a:t>karakteristik</a:t>
            </a:r>
            <a:r>
              <a:rPr lang="en-US" dirty="0" smtClean="0"/>
              <a:t> </a:t>
            </a:r>
            <a:r>
              <a:rPr lang="en-US" dirty="0" err="1" smtClean="0"/>
              <a:t>ticaret</a:t>
            </a:r>
            <a:r>
              <a:rPr lang="en-US" dirty="0" smtClean="0"/>
              <a:t> </a:t>
            </a:r>
            <a:r>
              <a:rPr lang="en-US" dirty="0" err="1" smtClean="0"/>
              <a:t>yapılarının</a:t>
            </a:r>
            <a:r>
              <a:rPr lang="en-US" dirty="0" smtClean="0"/>
              <a:t> </a:t>
            </a:r>
            <a:r>
              <a:rPr lang="en-US" dirty="0" err="1" smtClean="0"/>
              <a:t>oluşturduğu</a:t>
            </a:r>
            <a:r>
              <a:rPr lang="en-US" dirty="0" smtClean="0"/>
              <a:t> </a:t>
            </a:r>
            <a:r>
              <a:rPr lang="en-US" dirty="0" err="1" smtClean="0"/>
              <a:t>ticaret</a:t>
            </a:r>
            <a:r>
              <a:rPr lang="en-US" dirty="0" smtClean="0"/>
              <a:t> </a:t>
            </a:r>
            <a:r>
              <a:rPr lang="en-US" dirty="0" err="1" smtClean="0"/>
              <a:t>bölgeleri</a:t>
            </a:r>
            <a:r>
              <a:rPr lang="en-US" dirty="0" smtClean="0"/>
              <a:t> </a:t>
            </a:r>
            <a:r>
              <a:rPr lang="en-US" dirty="0" err="1" smtClean="0"/>
              <a:t>bulunma</a:t>
            </a:r>
            <a:r>
              <a:rPr lang="tr-TR" dirty="0" smtClean="0"/>
              <a:t>sı</a:t>
            </a:r>
          </a:p>
          <a:p>
            <a:r>
              <a:rPr lang="en-US" dirty="0" smtClean="0"/>
              <a:t>Bu </a:t>
            </a:r>
            <a:r>
              <a:rPr lang="en-US" dirty="0" err="1" smtClean="0"/>
              <a:t>bölgelerin</a:t>
            </a:r>
            <a:r>
              <a:rPr lang="en-US" dirty="0" smtClean="0"/>
              <a:t> </a:t>
            </a:r>
            <a:r>
              <a:rPr lang="en-US" dirty="0" err="1" smtClean="0"/>
              <a:t>büyük</a:t>
            </a:r>
            <a:r>
              <a:rPr lang="en-US" dirty="0" smtClean="0"/>
              <a:t> </a:t>
            </a:r>
            <a:r>
              <a:rPr lang="en-US" dirty="0" err="1" smtClean="0"/>
              <a:t>bir</a:t>
            </a:r>
            <a:r>
              <a:rPr lang="en-US" dirty="0" smtClean="0"/>
              <a:t> </a:t>
            </a:r>
            <a:r>
              <a:rPr lang="en-US" dirty="0" err="1" smtClean="0"/>
              <a:t>çoğunluğu</a:t>
            </a:r>
            <a:r>
              <a:rPr lang="en-US" dirty="0" smtClean="0"/>
              <a:t>, </a:t>
            </a:r>
            <a:r>
              <a:rPr lang="en-US" dirty="0" err="1" smtClean="0"/>
              <a:t>ticari</a:t>
            </a:r>
            <a:r>
              <a:rPr lang="en-US" dirty="0" smtClean="0"/>
              <a:t> </a:t>
            </a:r>
            <a:r>
              <a:rPr lang="en-US" dirty="0" err="1" smtClean="0"/>
              <a:t>hayatın</a:t>
            </a:r>
            <a:r>
              <a:rPr lang="en-US" dirty="0" smtClean="0"/>
              <a:t> </a:t>
            </a:r>
            <a:r>
              <a:rPr lang="en-US" dirty="0" err="1" smtClean="0"/>
              <a:t>merkezi</a:t>
            </a:r>
            <a:r>
              <a:rPr lang="en-US" dirty="0" smtClean="0"/>
              <a:t> </a:t>
            </a:r>
            <a:r>
              <a:rPr lang="en-US" dirty="0" err="1" smtClean="0"/>
              <a:t>olma</a:t>
            </a:r>
            <a:r>
              <a:rPr lang="en-US" dirty="0" smtClean="0"/>
              <a:t> </a:t>
            </a:r>
            <a:r>
              <a:rPr lang="en-US" dirty="0" err="1" smtClean="0"/>
              <a:t>niteliklerini</a:t>
            </a:r>
            <a:r>
              <a:rPr lang="en-US" dirty="0" smtClean="0"/>
              <a:t> </a:t>
            </a:r>
            <a:r>
              <a:rPr lang="en-US" dirty="0" err="1" smtClean="0"/>
              <a:t>yüzyıllardır</a:t>
            </a:r>
            <a:r>
              <a:rPr lang="en-US" dirty="0" smtClean="0"/>
              <a:t> </a:t>
            </a:r>
            <a:r>
              <a:rPr lang="en-US" dirty="0" err="1" smtClean="0"/>
              <a:t>koruyarak</a:t>
            </a:r>
            <a:r>
              <a:rPr lang="en-US" dirty="0" smtClean="0"/>
              <a:t> </a:t>
            </a:r>
            <a:r>
              <a:rPr lang="en-US" dirty="0" err="1" smtClean="0"/>
              <a:t>günümüze</a:t>
            </a:r>
            <a:r>
              <a:rPr lang="en-US" dirty="0" smtClean="0"/>
              <a:t> </a:t>
            </a:r>
            <a:r>
              <a:rPr lang="en-US" dirty="0" err="1" smtClean="0"/>
              <a:t>kadar</a:t>
            </a:r>
            <a:r>
              <a:rPr lang="en-US" dirty="0" smtClean="0"/>
              <a:t> </a:t>
            </a:r>
            <a:r>
              <a:rPr lang="en-US" dirty="0" err="1" smtClean="0"/>
              <a:t>ulaşm</a:t>
            </a:r>
            <a:r>
              <a:rPr lang="tr-TR" dirty="0" err="1" smtClean="0"/>
              <a:t>aları</a:t>
            </a:r>
            <a:r>
              <a:rPr lang="tr-TR" dirty="0" smtClean="0"/>
              <a:t>; ancak günümüzde köhneme tehdidi ile karşı karşıya kalmaları  </a:t>
            </a:r>
          </a:p>
          <a:p>
            <a:endParaRPr lang="tr-TR" dirty="0"/>
          </a:p>
        </p:txBody>
      </p:sp>
      <p:sp>
        <p:nvSpPr>
          <p:cNvPr id="4" name="3 Slayt Numarası Yer Tutucusu"/>
          <p:cNvSpPr>
            <a:spLocks noGrp="1"/>
          </p:cNvSpPr>
          <p:nvPr>
            <p:ph type="sldNum" sz="quarter" idx="10"/>
          </p:nvPr>
        </p:nvSpPr>
        <p:spPr/>
        <p:txBody>
          <a:bodyPr/>
          <a:lstStyle/>
          <a:p>
            <a:fld id="{3EF454D8-2093-4FA5-9385-7B3E24B87275}" type="slidenum">
              <a:rPr lang="tr-TR" smtClean="0"/>
              <a:pPr/>
              <a:t>10</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kern="1200" dirty="0" smtClean="0">
                <a:solidFill>
                  <a:schemeClr val="tx1"/>
                </a:solidFill>
                <a:latin typeface="+mn-lt"/>
                <a:ea typeface="+mn-ea"/>
                <a:cs typeface="+mn-cs"/>
                <a:hlinkClick r:id="rId3" action="ppaction://hlinkfile"/>
              </a:rPr>
              <a:t>İstanbul'un Tarihi Alanları</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4" action="ppaction://hlinkfile"/>
              </a:rPr>
              <a:t>Safranbolu Şehri (Karabük)</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5" action="ppaction://hlinkfile"/>
              </a:rPr>
              <a:t>Hattuşaş (Boğazköy) - Hitit Başkenti (Çorum)</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6" action="ppaction://hlinkfile"/>
              </a:rPr>
              <a:t>Nemrut Dağı (Adıyaman - Kahta)</a:t>
            </a:r>
            <a:endParaRPr lang="tr-TR" sz="1200" kern="1200" dirty="0" smtClean="0">
              <a:solidFill>
                <a:schemeClr val="tx1"/>
              </a:solidFill>
              <a:latin typeface="+mn-lt"/>
              <a:ea typeface="+mn-ea"/>
              <a:cs typeface="+mn-cs"/>
            </a:endParaRPr>
          </a:p>
          <a:p>
            <a:r>
              <a:rPr lang="tr-TR" sz="1200" b="1" kern="1200" dirty="0" err="1" smtClean="0">
                <a:solidFill>
                  <a:schemeClr val="tx1"/>
                </a:solidFill>
                <a:latin typeface="+mn-lt"/>
                <a:ea typeface="+mn-ea"/>
                <a:cs typeface="+mn-cs"/>
                <a:hlinkClick r:id="rId7" action="ppaction://hlinkfile"/>
              </a:rPr>
              <a:t>Xanthos</a:t>
            </a:r>
            <a:r>
              <a:rPr lang="tr-TR" sz="1200" b="1" kern="1200" dirty="0" smtClean="0">
                <a:solidFill>
                  <a:schemeClr val="tx1"/>
                </a:solidFill>
                <a:latin typeface="+mn-lt"/>
                <a:ea typeface="+mn-ea"/>
                <a:cs typeface="+mn-cs"/>
                <a:hlinkClick r:id="rId7" action="ppaction://hlinkfile"/>
              </a:rPr>
              <a:t>-Letoon (Antalya - Muğla)</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8" action="ppaction://hlinkfile"/>
              </a:rPr>
              <a:t>Divriği Ulu Camii ve Darüşşifası (Sivas)</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9" action="ppaction://hlinkfile"/>
              </a:rPr>
              <a:t>Truva Antik Kenti (Çanakkale)</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10" action="ppaction://hlinkfile"/>
              </a:rPr>
              <a:t>Edirne Selimiye Camii ve Külliyesi (Edirne)</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11" action="ppaction://hlinkfile"/>
              </a:rPr>
              <a:t>Çatalhöyük Neolitik Kenti (Konya)</a:t>
            </a:r>
            <a:endParaRPr lang="tr-TR" sz="1200" kern="1200" dirty="0" smtClean="0">
              <a:solidFill>
                <a:schemeClr val="tx1"/>
              </a:solidFill>
              <a:latin typeface="+mn-lt"/>
              <a:ea typeface="+mn-ea"/>
              <a:cs typeface="+mn-cs"/>
            </a:endParaRPr>
          </a:p>
          <a:p>
            <a:r>
              <a:rPr lang="tr-TR" sz="1200" kern="1200" dirty="0" smtClean="0">
                <a:solidFill>
                  <a:schemeClr val="tx1"/>
                </a:solidFill>
                <a:latin typeface="+mn-lt"/>
                <a:ea typeface="+mn-ea"/>
                <a:cs typeface="+mn-cs"/>
              </a:rPr>
              <a:t>kültürel olarak;</a:t>
            </a:r>
          </a:p>
          <a:p>
            <a:r>
              <a:rPr lang="tr-TR" sz="1200" b="1" kern="1200" dirty="0" smtClean="0">
                <a:solidFill>
                  <a:schemeClr val="tx1"/>
                </a:solidFill>
                <a:latin typeface="+mn-lt"/>
                <a:ea typeface="+mn-ea"/>
                <a:cs typeface="+mn-cs"/>
                <a:hlinkClick r:id="rId12" action="ppaction://hlinkfile"/>
              </a:rPr>
              <a:t>Pamukkale-Hierapolis (Denizli)</a:t>
            </a:r>
            <a:endParaRPr lang="tr-TR" sz="1200" kern="1200" dirty="0" smtClean="0">
              <a:solidFill>
                <a:schemeClr val="tx1"/>
              </a:solidFill>
              <a:latin typeface="+mn-lt"/>
              <a:ea typeface="+mn-ea"/>
              <a:cs typeface="+mn-cs"/>
            </a:endParaRPr>
          </a:p>
          <a:p>
            <a:r>
              <a:rPr lang="tr-TR" sz="1200" b="1" kern="1200" dirty="0" smtClean="0">
                <a:solidFill>
                  <a:schemeClr val="tx1"/>
                </a:solidFill>
                <a:latin typeface="+mn-lt"/>
                <a:ea typeface="+mn-ea"/>
                <a:cs typeface="+mn-cs"/>
                <a:hlinkClick r:id="rId13" action="ppaction://hlinkfile"/>
              </a:rPr>
              <a:t>Göreme Milli Parkı ve Kapadokya (Nevşehir)</a:t>
            </a:r>
            <a:r>
              <a:rPr lang="tr-TR" sz="1200" kern="1200" dirty="0" smtClean="0">
                <a:solidFill>
                  <a:schemeClr val="tx1"/>
                </a:solidFill>
                <a:latin typeface="+mn-lt"/>
                <a:ea typeface="+mn-ea"/>
                <a:cs typeface="+mn-cs"/>
              </a:rPr>
              <a:t>hem kültürel, hem doğal miras olarak listeye alınmıştır.</a:t>
            </a:r>
          </a:p>
          <a:p>
            <a:r>
              <a:rPr lang="tr-TR" dirty="0" smtClean="0"/>
              <a:t/>
            </a:r>
            <a:br>
              <a:rPr lang="tr-TR" dirty="0" smtClean="0"/>
            </a:br>
            <a:endParaRPr lang="tr-TR" dirty="0"/>
          </a:p>
        </p:txBody>
      </p:sp>
      <p:sp>
        <p:nvSpPr>
          <p:cNvPr id="4" name="3 Slayt Numarası Yer Tutucusu"/>
          <p:cNvSpPr>
            <a:spLocks noGrp="1"/>
          </p:cNvSpPr>
          <p:nvPr>
            <p:ph type="sldNum" sz="quarter" idx="10"/>
          </p:nvPr>
        </p:nvSpPr>
        <p:spPr/>
        <p:txBody>
          <a:bodyPr/>
          <a:lstStyle/>
          <a:p>
            <a:fld id="{3EF454D8-2093-4FA5-9385-7B3E24B87275}" type="slidenum">
              <a:rPr lang="tr-TR" smtClean="0"/>
              <a:pPr/>
              <a:t>18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a) Mevcut durumun tespiti: Alanın yönetim, işlev ve koruma ihtiyaçlarının belirlenmesi, ilgili kurum ve kuruluşlarla bağlantı kurulması.</a:t>
            </a:r>
          </a:p>
          <a:p>
            <a:r>
              <a:rPr lang="tr-TR" dirty="0" smtClean="0"/>
              <a:t>b) Alan analizi: Alanın öneminin belirlenmesi, sorunlarının tespiti, alanın taşıma kapasitesinin tespiti, işlevsel ve yönetsel analizinin yapılması.</a:t>
            </a:r>
          </a:p>
          <a:p>
            <a:r>
              <a:rPr lang="tr-TR" dirty="0" smtClean="0"/>
              <a:t>c) Alanın vizyonunun belirlenmesi ve esas politikaların oluşumu: Yönetim planının, alanın geleceğe ait vizyonunu belirleyecek, işletme, yönetim, idari ve finansal modelleri içerecek, ulusal ve uluslararası platformda alanın sunumunu ve tanıtımını sağlayacak yönetim, koruma, kullanma, sunum ve tanıtım, ziyaretçi politika ve stratejilerinin belirlenmesi.</a:t>
            </a:r>
          </a:p>
          <a:p>
            <a:r>
              <a:rPr lang="tr-TR" dirty="0" smtClean="0"/>
              <a:t>d) Çalışma programı, zamanlama ve projelerin belirlenmesi: Alan yönetiminde yer alacak kurum ve kişilerin görev tanımlarının yapılması ve bunların gerçekleştirilmesine ilişkin çalışma programlarının, bütçe analizlerinin hazırlanması ile finans kaynaklarının, belirlenmesi, kısa, orta ve uzun vadede yapılacak işlere ait bir eylem planının oluşturulması ve proje tanımlarının yapılması,</a:t>
            </a:r>
          </a:p>
          <a:p>
            <a:r>
              <a:rPr lang="tr-TR" dirty="0" smtClean="0"/>
              <a:t>e) İzleme, değerlendirme ve eğitim süreçlerinin tanımlanması: Yönetim planının uygulamasının izlenmesi, değerlendirilmesi ve bu süreçte yer alacak tarafların eğitimine ilişkin programların hazırlanması(Yönetmelik m.9).</a:t>
            </a:r>
          </a:p>
          <a:p>
            <a:endParaRPr lang="tr-TR" dirty="0"/>
          </a:p>
        </p:txBody>
      </p:sp>
      <p:sp>
        <p:nvSpPr>
          <p:cNvPr id="4" name="3 Slayt Numarası Yer Tutucusu"/>
          <p:cNvSpPr>
            <a:spLocks noGrp="1"/>
          </p:cNvSpPr>
          <p:nvPr>
            <p:ph type="sldNum" sz="quarter" idx="10"/>
          </p:nvPr>
        </p:nvSpPr>
        <p:spPr/>
        <p:txBody>
          <a:bodyPr/>
          <a:lstStyle/>
          <a:p>
            <a:fld id="{3EF454D8-2093-4FA5-9385-7B3E24B87275}" type="slidenum">
              <a:rPr lang="tr-TR" smtClean="0"/>
              <a:pPr/>
              <a:t>20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dirty="0" smtClean="0"/>
              <a:t>Programın başarıyla yürütüldüğüne dair </a:t>
            </a:r>
            <a:r>
              <a:rPr lang="tr-TR" sz="1200" b="1" dirty="0" smtClean="0"/>
              <a:t>performans göstergelerinin belirlenmesi konusunda belirsizlik</a:t>
            </a:r>
          </a:p>
          <a:p>
            <a:r>
              <a:rPr lang="tr-TR" sz="1200" b="1" dirty="0" smtClean="0"/>
              <a:t>Kültür turizminin geliştirilmesinin öncelikli hedef olarak belirlenmesi-</a:t>
            </a:r>
            <a:r>
              <a:rPr lang="tr-TR" sz="1200" dirty="0" smtClean="0"/>
              <a:t>kentin mevcut kullanıcılarının </a:t>
            </a:r>
            <a:r>
              <a:rPr lang="tr-TR" sz="1200" dirty="0" err="1" smtClean="0"/>
              <a:t>gözardı</a:t>
            </a:r>
            <a:r>
              <a:rPr lang="tr-TR" sz="1200" dirty="0" smtClean="0"/>
              <a:t> edilmesi (Yönetim planı hedefi: Koruma, erişim, sürdürülebilir ekonomik kalkınma ihtiyaçları ile yerel toplumun ilgisi arasında uygun bir denge oluşturmanın yollarının yönetim planı ile gösterilmesi) (5226 sayılı kanun)</a:t>
            </a:r>
          </a:p>
          <a:p>
            <a:r>
              <a:rPr lang="tr-TR" sz="1200" b="1" dirty="0" smtClean="0"/>
              <a:t>Farklı nitelikteki alanlar için özelleşmiş modeller bulunmaması </a:t>
            </a:r>
            <a:r>
              <a:rPr lang="tr-TR" sz="1200" dirty="0" smtClean="0"/>
              <a:t>(arkeolojik sit, kentsel sit gibi farklı nitelikte koruma alanları; konut, ticaret, anıt eserler, ören yerleri gibi farklı işlevlerde alanlar)</a:t>
            </a:r>
          </a:p>
          <a:p>
            <a:r>
              <a:rPr lang="tr-TR" sz="1200" dirty="0" smtClean="0"/>
              <a:t>Plan hazırlık ve uygulama aşamasında ilgili yönetimler, merkezi ve yerel yönetimler arasında ve yönetimler içinde yaşanan </a:t>
            </a:r>
            <a:r>
              <a:rPr lang="tr-TR" sz="1200" b="1" dirty="0" smtClean="0"/>
              <a:t>eşgüdüm eksikliği </a:t>
            </a:r>
            <a:r>
              <a:rPr lang="tr-TR" sz="1200" dirty="0" smtClean="0"/>
              <a:t>(Kentleşme şurası, 2009)</a:t>
            </a:r>
          </a:p>
          <a:p>
            <a:r>
              <a:rPr lang="tr-TR" sz="1200" b="1" dirty="0" smtClean="0"/>
              <a:t>Planlama politikası eksiklikleri</a:t>
            </a:r>
            <a:r>
              <a:rPr lang="tr-TR" sz="1200" dirty="0" smtClean="0"/>
              <a:t>-Yönetim planı </a:t>
            </a:r>
            <a:r>
              <a:rPr lang="tr-TR" sz="1200" dirty="0" err="1" smtClean="0"/>
              <a:t>organizasyonel</a:t>
            </a:r>
            <a:r>
              <a:rPr lang="tr-TR" sz="1200" dirty="0" smtClean="0"/>
              <a:t> yapısının planlama sistemi içine oturtulamamış olması (Kentleşme şurası, 2009)</a:t>
            </a:r>
          </a:p>
          <a:p>
            <a:r>
              <a:rPr lang="tr-TR" sz="1200" dirty="0" smtClean="0"/>
              <a:t>Eylem planındaki projelerin gerçekleştirilmesiyle ilgili </a:t>
            </a:r>
            <a:r>
              <a:rPr lang="tr-TR" sz="1200" b="1" dirty="0" smtClean="0"/>
              <a:t>finansman modellerinin </a:t>
            </a:r>
            <a:r>
              <a:rPr lang="tr-TR" sz="1200" dirty="0" smtClean="0"/>
              <a:t>eksik olması (Kentleşme şurası, 2009)</a:t>
            </a:r>
          </a:p>
          <a:p>
            <a:endParaRPr lang="tr-TR" dirty="0"/>
          </a:p>
        </p:txBody>
      </p:sp>
      <p:sp>
        <p:nvSpPr>
          <p:cNvPr id="4" name="3 Slayt Numarası Yer Tutucusu"/>
          <p:cNvSpPr>
            <a:spLocks noGrp="1"/>
          </p:cNvSpPr>
          <p:nvPr>
            <p:ph type="sldNum" sz="quarter" idx="10"/>
          </p:nvPr>
        </p:nvSpPr>
        <p:spPr/>
        <p:txBody>
          <a:bodyPr/>
          <a:lstStyle/>
          <a:p>
            <a:fld id="{3EF454D8-2093-4FA5-9385-7B3E24B87275}" type="slidenum">
              <a:rPr lang="tr-TR" smtClean="0"/>
              <a:pPr/>
              <a:t>21</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9B552B89-38E5-465D-8EA2-3EE775409432}" type="slidenum">
              <a:rPr lang="tr-TR" smtClean="0"/>
              <a:pPr>
                <a:defRPr/>
              </a:pPr>
              <a:t>22</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3EF454D8-2093-4FA5-9385-7B3E24B87275}" type="slidenum">
              <a:rPr lang="tr-TR" smtClean="0"/>
              <a:pPr/>
              <a:t>26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EF454D8-2093-4FA5-9385-7B3E24B87275}" type="slidenum">
              <a:rPr lang="tr-TR" smtClean="0"/>
              <a:pPr/>
              <a:t>39</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14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Alt Başlık"/>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17" name="16 Altbilgi Yer Tutucusu"/>
          <p:cNvSpPr>
            <a:spLocks noGrp="1"/>
          </p:cNvSpPr>
          <p:nvPr>
            <p:ph type="ftr" sz="quarter" idx="11"/>
          </p:nvPr>
        </p:nvSpPr>
        <p:spPr/>
        <p:txBody>
          <a:bodyPr/>
          <a:lstStyle/>
          <a:p>
            <a:endParaRPr lang="tr-TR"/>
          </a:p>
        </p:txBody>
      </p:sp>
      <p:sp>
        <p:nvSpPr>
          <p:cNvPr id="7" name="6 Düz Bağlayıcı"/>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Oval"/>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Oval"/>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Slayt Numarası Yer Tutucusu"/>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C352BFF-924B-463F-845F-4995F55F84C9}" type="slidenum">
              <a:rPr lang="tr-TR" smtClean="0"/>
              <a:pPr/>
              <a:t>‹#›</a:t>
            </a:fld>
            <a:endParaRPr lang="tr-TR"/>
          </a:p>
        </p:txBody>
      </p:sp>
      <p:sp>
        <p:nvSpPr>
          <p:cNvPr id="8" name="7 Başlık"/>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4C352BFF-924B-463F-845F-4995F55F84C9}"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6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Dikdörtgen"/>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Düz Bağlayıcı"/>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13 Oval"/>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Oval"/>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6915912" y="3009901"/>
            <a:ext cx="457200" cy="441325"/>
          </a:xfrm>
        </p:spPr>
        <p:txBody>
          <a:bodyPr/>
          <a:lstStyle/>
          <a:p>
            <a:fld id="{4C352BFF-924B-463F-845F-4995F55F84C9}" type="slidenum">
              <a:rPr lang="tr-TR" smtClean="0"/>
              <a:pPr/>
              <a:t>‹#›</a:t>
            </a:fld>
            <a:endParaRPr lang="tr-TR"/>
          </a:p>
        </p:txBody>
      </p:sp>
      <p:sp>
        <p:nvSpPr>
          <p:cNvPr id="3" name="2 Dikey Metin Yer Tutucusu"/>
          <p:cNvSpPr>
            <a:spLocks noGrp="1"/>
          </p:cNvSpPr>
          <p:nvPr>
            <p:ph type="body" orient="vert" idx="1"/>
          </p:nvPr>
        </p:nvSpPr>
        <p:spPr>
          <a:xfrm>
            <a:off x="304800" y="304800"/>
            <a:ext cx="6553200" cy="5821366"/>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5" name="4 Altbilgi Yer Tutucusu"/>
          <p:cNvSpPr>
            <a:spLocks noGrp="1"/>
          </p:cNvSpPr>
          <p:nvPr>
            <p:ph type="ftr" sz="quarter" idx="11"/>
          </p:nvPr>
        </p:nvSpPr>
        <p:spPr/>
        <p:txBody>
          <a:bodyPr/>
          <a:lstStyle/>
          <a:p>
            <a:endParaRPr lang="tr-TR"/>
          </a:p>
        </p:txBody>
      </p:sp>
      <p:sp>
        <p:nvSpPr>
          <p:cNvPr id="2" name="1 Dikey Başlık"/>
          <p:cNvSpPr>
            <a:spLocks noGrp="1"/>
          </p:cNvSpPr>
          <p:nvPr>
            <p:ph type="title" orient="vert"/>
          </p:nvPr>
        </p:nvSpPr>
        <p:spPr>
          <a:xfrm>
            <a:off x="7391400" y="304801"/>
            <a:ext cx="1447800" cy="5851525"/>
          </a:xfrm>
        </p:spPr>
        <p:txBody>
          <a:bodyPr vert="eaVert"/>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a:xfrm>
            <a:off x="4361688" y="1026372"/>
            <a:ext cx="457200" cy="441325"/>
          </a:xfrm>
        </p:spPr>
        <p:txBody>
          <a:bodyPr/>
          <a:lstStyle/>
          <a:p>
            <a:fld id="{4C352BFF-924B-463F-845F-4995F55F84C9}" type="slidenum">
              <a:rPr lang="tr-TR" smtClean="0"/>
              <a:pPr/>
              <a:t>‹#›</a:t>
            </a:fld>
            <a:endParaRPr lang="tr-TR"/>
          </a:p>
        </p:txBody>
      </p:sp>
      <p:sp>
        <p:nvSpPr>
          <p:cNvPr id="8" name="7 İçerik Yer Tutucusu"/>
          <p:cNvSpPr>
            <a:spLocks noGrp="1"/>
          </p:cNvSpPr>
          <p:nvPr>
            <p:ph sz="quarter" idx="1"/>
          </p:nvPr>
        </p:nvSpPr>
        <p:spPr>
          <a:xfrm>
            <a:off x="301752" y="1527048"/>
            <a:ext cx="850392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16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Dikdörtgen"/>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etin Yer Tutucusu"/>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12 Dikdörtgen"/>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Dikdörtgen"/>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Altbilgi Yer Tutucusu"/>
          <p:cNvSpPr>
            <a:spLocks noGrp="1"/>
          </p:cNvSpPr>
          <p:nvPr>
            <p:ph type="ftr" sz="quarter" idx="11"/>
          </p:nvPr>
        </p:nvSpPr>
        <p:spPr/>
        <p:txBody>
          <a:bodyPr/>
          <a:lstStyle/>
          <a:p>
            <a:endParaRPr lang="tr-TR"/>
          </a:p>
        </p:txBody>
      </p:sp>
      <p:sp>
        <p:nvSpPr>
          <p:cNvPr id="4" name="3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8" name="7 Düz Bağlayıcı"/>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Oval"/>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Oval"/>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C352BFF-924B-463F-845F-4995F55F84C9}" type="slidenum">
              <a:rPr lang="tr-TR" smtClean="0"/>
              <a:pPr/>
              <a:t>‹#›</a:t>
            </a:fld>
            <a:endParaRPr lang="tr-TR"/>
          </a:p>
        </p:txBody>
      </p:sp>
      <p:sp>
        <p:nvSpPr>
          <p:cNvPr id="2" name="1 Başlık"/>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301752" y="228600"/>
            <a:ext cx="8534400" cy="758952"/>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a:xfrm>
            <a:off x="5791200" y="6409944"/>
            <a:ext cx="3044952" cy="365760"/>
          </a:xfrm>
        </p:spPr>
        <p:txBody>
          <a:bodyPr/>
          <a:lstStyle/>
          <a:p>
            <a:fld id="{CA26F0CB-198E-4E12-8BBE-C543405ABFAC}" type="datetimeFigureOut">
              <a:rPr lang="tr-TR" smtClean="0"/>
              <a:pPr/>
              <a:t>04.10.2013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4C352BFF-924B-463F-845F-4995F55F84C9}" type="slidenum">
              <a:rPr lang="tr-TR" smtClean="0"/>
              <a:pPr/>
              <a:t>‹#›</a:t>
            </a:fld>
            <a:endParaRPr lang="tr-TR"/>
          </a:p>
        </p:txBody>
      </p:sp>
      <p:sp>
        <p:nvSpPr>
          <p:cNvPr id="8" name="7 Düz Bağlayıcı"/>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İçerik Yer Tutucusu"/>
          <p:cNvSpPr>
            <a:spLocks noGrp="1"/>
          </p:cNvSpPr>
          <p:nvPr>
            <p:ph sz="half" idx="1"/>
          </p:nvPr>
        </p:nvSpPr>
        <p:spPr>
          <a:xfrm>
            <a:off x="301752"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11 İçerik Yer Tutucusu"/>
          <p:cNvSpPr>
            <a:spLocks noGrp="1"/>
          </p:cNvSpPr>
          <p:nvPr>
            <p:ph sz="half" idx="2"/>
          </p:nvPr>
        </p:nvSpPr>
        <p:spPr>
          <a:xfrm>
            <a:off x="4800600"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9 Düz Bağlayıcı"/>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Dikdörtgen"/>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20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21 Dikdörtgen"/>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Dikdörtgen"/>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etin Yer Tutucusu"/>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8" name="7 Altbilgi Yer Tutucusu"/>
          <p:cNvSpPr>
            <a:spLocks noGrp="1"/>
          </p:cNvSpPr>
          <p:nvPr>
            <p:ph type="ftr" sz="quarter" idx="11"/>
          </p:nvPr>
        </p:nvSpPr>
        <p:spPr>
          <a:xfrm>
            <a:off x="304800" y="6409944"/>
            <a:ext cx="3581400" cy="365760"/>
          </a:xfrm>
        </p:spPr>
        <p:txBody>
          <a:bodyPr/>
          <a:lstStyle/>
          <a:p>
            <a:endParaRPr lang="tr-TR"/>
          </a:p>
        </p:txBody>
      </p:sp>
      <p:sp>
        <p:nvSpPr>
          <p:cNvPr id="15" name="14 Düz Bağlayıcı"/>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İçerik Yer Tutucusu"/>
          <p:cNvSpPr>
            <a:spLocks noGrp="1"/>
          </p:cNvSpPr>
          <p:nvPr>
            <p:ph sz="quarter" idx="2"/>
          </p:nvPr>
        </p:nvSpPr>
        <p:spPr>
          <a:xfrm>
            <a:off x="301752" y="2471383"/>
            <a:ext cx="4041648" cy="3818404"/>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25 İçerik Yer Tutucusu"/>
          <p:cNvSpPr>
            <a:spLocks noGrp="1"/>
          </p:cNvSpPr>
          <p:nvPr>
            <p:ph sz="quarter" idx="4"/>
          </p:nvPr>
        </p:nvSpPr>
        <p:spPr>
          <a:xfrm>
            <a:off x="4800600" y="2471383"/>
            <a:ext cx="4038600" cy="382219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Oval"/>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Oval"/>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Slayt Numarası Yer Tutucusu"/>
          <p:cNvSpPr>
            <a:spLocks noGrp="1"/>
          </p:cNvSpPr>
          <p:nvPr>
            <p:ph type="sldNum" sz="quarter" idx="12"/>
          </p:nvPr>
        </p:nvSpPr>
        <p:spPr>
          <a:xfrm>
            <a:off x="4343400" y="1042416"/>
            <a:ext cx="457200" cy="441325"/>
          </a:xfrm>
        </p:spPr>
        <p:txBody>
          <a:bodyPr/>
          <a:lstStyle>
            <a:lvl1pPr algn="ctr">
              <a:defRPr/>
            </a:lvl1pPr>
          </a:lstStyle>
          <a:p>
            <a:fld id="{4C352BFF-924B-463F-845F-4995F55F84C9}" type="slidenum">
              <a:rPr lang="tr-TR" smtClean="0"/>
              <a:pPr/>
              <a:t>‹#›</a:t>
            </a:fld>
            <a:endParaRPr lang="tr-TR"/>
          </a:p>
        </p:txBody>
      </p:sp>
      <p:sp>
        <p:nvSpPr>
          <p:cNvPr id="23" name="22 Başlık"/>
          <p:cNvSpPr>
            <a:spLocks noGrp="1"/>
          </p:cNvSpPr>
          <p:nvPr>
            <p:ph type="title"/>
          </p:nvPr>
        </p:nvSpPr>
        <p:spPr/>
        <p:txBody>
          <a:bodyPr rtlCol="0" anchor="b" anchorCtr="0"/>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a:xfrm>
            <a:off x="4343400" y="1036020"/>
            <a:ext cx="457200" cy="441325"/>
          </a:xfrm>
        </p:spPr>
        <p:txBody>
          <a:bodyPr/>
          <a:lstStyle/>
          <a:p>
            <a:fld id="{4C352BFF-924B-463F-845F-4995F55F84C9}"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6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Dikdörtgen"/>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Dikdörtgen"/>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5 Dikdörtgen"/>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a:xfrm>
            <a:off x="4267200" y="6324600"/>
            <a:ext cx="609600" cy="441324"/>
          </a:xfrm>
        </p:spPr>
        <p:txBody>
          <a:bodyPr/>
          <a:lstStyle>
            <a:lvl1pPr>
              <a:defRPr>
                <a:solidFill>
                  <a:srgbClr val="FFFFFF"/>
                </a:solidFill>
              </a:defRPr>
            </a:lvl1pPr>
          </a:lstStyle>
          <a:p>
            <a:fld id="{4C352BFF-924B-463F-845F-4995F55F84C9}"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18 Dikdörtgen"/>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12 Dikdörtgen"/>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7 Dikdörtgen"/>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Düz Bağlayıcı"/>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İçerik Yer Tutucusu"/>
          <p:cNvSpPr>
            <a:spLocks noGrp="1"/>
          </p:cNvSpPr>
          <p:nvPr>
            <p:ph sz="quarter" idx="1"/>
          </p:nvPr>
        </p:nvSpPr>
        <p:spPr>
          <a:xfrm>
            <a:off x="3124200" y="685800"/>
            <a:ext cx="5638800" cy="5410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Oval"/>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Oval"/>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Slayt Numarası Yer Tutucusu"/>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C352BFF-924B-463F-845F-4995F55F84C9}" type="slidenum">
              <a:rPr lang="tr-TR" smtClean="0"/>
              <a:pPr/>
              <a:t>‹#›</a:t>
            </a:fld>
            <a:endParaRPr lang="tr-TR"/>
          </a:p>
        </p:txBody>
      </p:sp>
      <p:sp>
        <p:nvSpPr>
          <p:cNvPr id="21" name="20 Dikdörtgen"/>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Veri Yer Tutucusu"/>
          <p:cNvSpPr>
            <a:spLocks noGrp="1"/>
          </p:cNvSpPr>
          <p:nvPr>
            <p:ph type="dt" sz="half" idx="10"/>
          </p:nvPr>
        </p:nvSpPr>
        <p:spPr/>
        <p:txBody>
          <a:bodyPr/>
          <a:lstStyle/>
          <a:p>
            <a:fld id="{CA26F0CB-198E-4E12-8BBE-C543405ABFAC}" type="datetimeFigureOut">
              <a:rPr lang="tr-TR" smtClean="0"/>
              <a:pPr/>
              <a:t>04.10.2013</a:t>
            </a:fld>
            <a:endParaRPr lang="tr-TR"/>
          </a:p>
        </p:txBody>
      </p:sp>
      <p:sp>
        <p:nvSpPr>
          <p:cNvPr id="6" name="5 Altbilgi Yer Tutucusu"/>
          <p:cNvSpPr>
            <a:spLocks noGrp="1"/>
          </p:cNvSpPr>
          <p:nvPr>
            <p:ph type="ftr" sz="quarter" idx="11"/>
          </p:nvPr>
        </p:nvSpPr>
        <p:spPr>
          <a:xfrm>
            <a:off x="301752" y="6410848"/>
            <a:ext cx="3383280" cy="365760"/>
          </a:xfrm>
        </p:spPr>
        <p:txBody>
          <a:bodyPr/>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20 Düz Bağlayıcı"/>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Dikdörtgen"/>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Dikdörtgen"/>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Dikdörtgen"/>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Dikdörtgen"/>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Oval"/>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Oval"/>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Slayt Numarası Yer Tutucusu"/>
          <p:cNvSpPr>
            <a:spLocks noGrp="1"/>
          </p:cNvSpPr>
          <p:nvPr>
            <p:ph type="sldNum" sz="quarter" idx="12"/>
          </p:nvPr>
        </p:nvSpPr>
        <p:spPr>
          <a:xfrm>
            <a:off x="1371600" y="312738"/>
            <a:ext cx="457200" cy="441325"/>
          </a:xfrm>
        </p:spPr>
        <p:txBody>
          <a:bodyPr/>
          <a:lstStyle/>
          <a:p>
            <a:fld id="{4C352BFF-924B-463F-845F-4995F55F84C9}" type="slidenum">
              <a:rPr lang="tr-TR" smtClean="0"/>
              <a:pPr/>
              <a:t>‹#›</a:t>
            </a:fld>
            <a:endParaRPr lang="tr-TR"/>
          </a:p>
        </p:txBody>
      </p:sp>
      <p:sp>
        <p:nvSpPr>
          <p:cNvPr id="2" name="1 Başlık"/>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3000375" y="609600"/>
            <a:ext cx="5867400" cy="4267200"/>
          </a:xfrm>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21 Dikdörtgen"/>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Veri Yer Tutucusu"/>
          <p:cNvSpPr>
            <a:spLocks noGrp="1"/>
          </p:cNvSpPr>
          <p:nvPr>
            <p:ph type="dt" sz="half" idx="10"/>
          </p:nvPr>
        </p:nvSpPr>
        <p:spPr>
          <a:xfrm>
            <a:off x="5788152" y="6404984"/>
            <a:ext cx="3044952" cy="365760"/>
          </a:xfrm>
        </p:spPr>
        <p:txBody>
          <a:bodyPr/>
          <a:lstStyle/>
          <a:p>
            <a:fld id="{CA26F0CB-198E-4E12-8BBE-C543405ABFAC}" type="datetimeFigureOut">
              <a:rPr lang="tr-TR" smtClean="0"/>
              <a:pPr/>
              <a:t>04.10.2013</a:t>
            </a:fld>
            <a:endParaRPr lang="tr-TR"/>
          </a:p>
        </p:txBody>
      </p:sp>
      <p:sp>
        <p:nvSpPr>
          <p:cNvPr id="6" name="5 Altbilgi Yer Tutucusu"/>
          <p:cNvSpPr>
            <a:spLocks noGrp="1"/>
          </p:cNvSpPr>
          <p:nvPr>
            <p:ph type="ftr" sz="quarter" idx="11"/>
          </p:nvPr>
        </p:nvSpPr>
        <p:spPr>
          <a:xfrm>
            <a:off x="301752" y="6410848"/>
            <a:ext cx="3584448" cy="365760"/>
          </a:xfrm>
        </p:spPr>
        <p:txBody>
          <a:bodyPr/>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Dikdörtgen"/>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Dikdörtgen"/>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Dikdörtgen"/>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Dikdörtgen"/>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Dikdörtgen"/>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Veri Yer Tutucusu"/>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A26F0CB-198E-4E12-8BBE-C543405ABFAC}" type="datetimeFigureOut">
              <a:rPr lang="tr-TR" smtClean="0"/>
              <a:pPr/>
              <a:t>04.10.2013</a:t>
            </a:fld>
            <a:endParaRPr lang="tr-TR"/>
          </a:p>
        </p:txBody>
      </p:sp>
      <p:sp>
        <p:nvSpPr>
          <p:cNvPr id="3" name="2 Altbilgi Yer Tutucusu"/>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7 Dikdörtgen"/>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Düz Bağlayıcı"/>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11 Oval"/>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Oval"/>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Slayt Numarası Yer Tutucusu"/>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C352BFF-924B-463F-845F-4995F55F84C9}" type="slidenum">
              <a:rPr lang="tr-TR" smtClean="0"/>
              <a:pPr/>
              <a:t>‹#›</a:t>
            </a:fld>
            <a:endParaRPr lang="tr-TR"/>
          </a:p>
        </p:txBody>
      </p:sp>
      <p:sp>
        <p:nvSpPr>
          <p:cNvPr id="22" name="21 Başlık Yer Tutucusu"/>
          <p:cNvSpPr>
            <a:spLocks noGrp="1"/>
          </p:cNvSpPr>
          <p:nvPr>
            <p:ph type="title"/>
          </p:nvPr>
        </p:nvSpPr>
        <p:spPr>
          <a:xfrm>
            <a:off x="301752" y="228600"/>
            <a:ext cx="8534400" cy="758952"/>
          </a:xfrm>
          <a:prstGeom prst="rect">
            <a:avLst/>
          </a:prstGeom>
        </p:spPr>
        <p:txBody>
          <a:bodyPr vert="horz" anchor="b">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informaworld.com/smpp/content~db=all~content=a789991421" TargetMode="External"/><Relationship Id="rId2" Type="http://schemas.openxmlformats.org/officeDocument/2006/relationships/hyperlink" Target="http://www.ingentaconnect.com/content/els/02642751;jsessionid=4lnn261bs9l77.victoria" TargetMode="External"/><Relationship Id="rId1" Type="http://schemas.openxmlformats.org/officeDocument/2006/relationships/slideLayout" Target="../slideLayouts/slideLayout2.xml"/><Relationship Id="rId4" Type="http://schemas.openxmlformats.org/officeDocument/2006/relationships/hyperlink" Target="http://www.emeraldinsight.com/0959-0552.ht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scotland.gov.uk/Publications/2007/12/20105342/0" TargetMode="External"/><Relationship Id="rId2" Type="http://schemas.openxmlformats.org/officeDocument/2006/relationships/hyperlink" Target="http://versita.metapress.com/content/121367/?p=c6ff9465c8f14e5c92f59e80ab79b121&amp;pi=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780928"/>
            <a:ext cx="7772400" cy="3816424"/>
          </a:xfrm>
        </p:spPr>
        <p:txBody>
          <a:bodyPr>
            <a:normAutofit fontScale="90000"/>
          </a:bodyPr>
          <a:lstStyle/>
          <a:p>
            <a:r>
              <a:rPr lang="tr-TR" dirty="0" smtClean="0"/>
              <a:t>TARİHİ TİCARET BÖLGELERİNDE YAŞANABİLİRLİK VE YAŞAYABİLİRLİĞİNİN SAĞLANMASI İÇİN BİR MODEL ÖNERİSİ</a:t>
            </a:r>
            <a:br>
              <a:rPr lang="tr-TR" dirty="0" smtClean="0"/>
            </a:br>
            <a:r>
              <a:rPr lang="tr-TR" dirty="0" smtClean="0"/>
              <a:t>  </a:t>
            </a:r>
            <a:br>
              <a:rPr lang="tr-TR" dirty="0" smtClean="0"/>
            </a:br>
            <a:r>
              <a:rPr lang="tr-TR" sz="2700" dirty="0" smtClean="0"/>
              <a:t>Doç. Dr. Tülin VURAL ARSLAN</a:t>
            </a:r>
            <a:br>
              <a:rPr lang="tr-TR" sz="2700" dirty="0" smtClean="0"/>
            </a:br>
            <a:r>
              <a:rPr lang="tr-TR" sz="2700" dirty="0" smtClean="0"/>
              <a:t>Uludağ Üniversitesi- Mimarlık Fakültesi- Mimarlık Bölümü</a:t>
            </a:r>
            <a:br>
              <a:rPr lang="tr-TR" sz="2700" dirty="0" smtClean="0"/>
            </a:br>
            <a:endParaRPr lang="tr-TR" sz="2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t>Problemin tariflenmesi:</a:t>
            </a:r>
            <a:endParaRPr lang="tr-TR" b="1" dirty="0"/>
          </a:p>
        </p:txBody>
      </p:sp>
      <p:sp>
        <p:nvSpPr>
          <p:cNvPr id="3" name="2 İçerik Yer Tutucusu"/>
          <p:cNvSpPr>
            <a:spLocks noGrp="1"/>
          </p:cNvSpPr>
          <p:nvPr>
            <p:ph sz="quarter" idx="1"/>
          </p:nvPr>
        </p:nvSpPr>
        <p:spPr>
          <a:xfrm>
            <a:off x="457200" y="1600200"/>
            <a:ext cx="8229600" cy="4997152"/>
          </a:xfrm>
        </p:spPr>
        <p:txBody>
          <a:bodyPr>
            <a:normAutofit fontScale="77500" lnSpcReduction="20000"/>
          </a:bodyPr>
          <a:lstStyle/>
          <a:p>
            <a:pPr marL="0" indent="0">
              <a:buNone/>
            </a:pPr>
            <a:r>
              <a:rPr lang="tr-TR" sz="2600" b="1" dirty="0" smtClean="0"/>
              <a:t>Problemin tarifi</a:t>
            </a:r>
            <a:r>
              <a:rPr lang="tr-TR" sz="2600" dirty="0" smtClean="0"/>
              <a:t>: Kent merkezindeki tarihi ticaret bölgelerinin;</a:t>
            </a:r>
          </a:p>
          <a:p>
            <a:pPr marL="0" indent="0">
              <a:buNone/>
            </a:pPr>
            <a:r>
              <a:rPr lang="en-US" sz="2600" dirty="0" smtClean="0"/>
              <a:t>19. </a:t>
            </a:r>
            <a:r>
              <a:rPr lang="en-US" sz="2600" dirty="0" err="1" smtClean="0"/>
              <a:t>yy’da</a:t>
            </a:r>
            <a:r>
              <a:rPr lang="en-US" sz="2600" dirty="0" smtClean="0"/>
              <a:t> </a:t>
            </a:r>
            <a:r>
              <a:rPr lang="en-US" sz="2600" dirty="0" err="1" smtClean="0"/>
              <a:t>başlayan</a:t>
            </a:r>
            <a:r>
              <a:rPr lang="en-US" sz="2600" dirty="0" smtClean="0"/>
              <a:t>, 20 </a:t>
            </a:r>
            <a:r>
              <a:rPr lang="en-US" sz="2600" dirty="0" err="1" smtClean="0"/>
              <a:t>yy’da</a:t>
            </a:r>
            <a:r>
              <a:rPr lang="en-US" sz="2600" dirty="0" smtClean="0"/>
              <a:t> </a:t>
            </a:r>
            <a:r>
              <a:rPr lang="en-US" sz="2600" dirty="0" err="1" smtClean="0"/>
              <a:t>ivme</a:t>
            </a:r>
            <a:r>
              <a:rPr lang="en-US" sz="2600" dirty="0" smtClean="0"/>
              <a:t> </a:t>
            </a:r>
            <a:r>
              <a:rPr lang="en-US" sz="2600" dirty="0" err="1" smtClean="0"/>
              <a:t>kazanan</a:t>
            </a:r>
            <a:r>
              <a:rPr lang="en-US" sz="2600" dirty="0" smtClean="0"/>
              <a:t> </a:t>
            </a:r>
            <a:endParaRPr lang="tr-TR" sz="2600" dirty="0" smtClean="0"/>
          </a:p>
          <a:p>
            <a:pPr marL="1155700" indent="0">
              <a:tabLst>
                <a:tab pos="1169988" algn="l"/>
              </a:tabLst>
            </a:pPr>
            <a:r>
              <a:rPr lang="en-US" sz="2600" dirty="0" err="1" smtClean="0"/>
              <a:t>sanayileşme</a:t>
            </a:r>
            <a:r>
              <a:rPr lang="en-US" sz="2600" dirty="0" smtClean="0"/>
              <a:t> </a:t>
            </a:r>
            <a:r>
              <a:rPr lang="en-US" sz="2600" dirty="0" err="1" smtClean="0"/>
              <a:t>haraketi</a:t>
            </a:r>
            <a:r>
              <a:rPr lang="en-US" sz="2600" dirty="0" smtClean="0"/>
              <a:t>; </a:t>
            </a:r>
            <a:endParaRPr lang="tr-TR" sz="2600" dirty="0" smtClean="0"/>
          </a:p>
          <a:p>
            <a:pPr marL="0" indent="0">
              <a:buNone/>
              <a:tabLst>
                <a:tab pos="1169988" algn="l"/>
              </a:tabLst>
            </a:pPr>
            <a:r>
              <a:rPr lang="en-US" sz="2600" dirty="0" smtClean="0"/>
              <a:t>20. </a:t>
            </a:r>
            <a:r>
              <a:rPr lang="en-US" sz="2600" dirty="0" err="1" smtClean="0"/>
              <a:t>yy’ın</a:t>
            </a:r>
            <a:r>
              <a:rPr lang="en-US" sz="2600" dirty="0" smtClean="0"/>
              <a:t> </a:t>
            </a:r>
            <a:r>
              <a:rPr lang="en-US" sz="2600" dirty="0" err="1" smtClean="0"/>
              <a:t>ikinci</a:t>
            </a:r>
            <a:r>
              <a:rPr lang="en-US" sz="2600" dirty="0" smtClean="0"/>
              <a:t> </a:t>
            </a:r>
            <a:r>
              <a:rPr lang="en-US" sz="2600" dirty="0" err="1" smtClean="0"/>
              <a:t>yarısından</a:t>
            </a:r>
            <a:r>
              <a:rPr lang="en-US" sz="2600" dirty="0" smtClean="0"/>
              <a:t> </a:t>
            </a:r>
            <a:r>
              <a:rPr lang="en-US" sz="2600" dirty="0" err="1" smtClean="0"/>
              <a:t>itibaren</a:t>
            </a:r>
            <a:r>
              <a:rPr lang="en-US" sz="2600" dirty="0" smtClean="0"/>
              <a:t> </a:t>
            </a:r>
            <a:endParaRPr lang="tr-TR" sz="2600" dirty="0" smtClean="0"/>
          </a:p>
          <a:p>
            <a:pPr marL="1154113" indent="0"/>
            <a:r>
              <a:rPr lang="en-US" sz="2600" dirty="0" err="1" smtClean="0"/>
              <a:t>kent</a:t>
            </a:r>
            <a:r>
              <a:rPr lang="en-US" sz="2600" dirty="0" smtClean="0"/>
              <a:t> </a:t>
            </a:r>
            <a:r>
              <a:rPr lang="en-US" sz="2600" dirty="0" err="1" smtClean="0"/>
              <a:t>dışı</a:t>
            </a:r>
            <a:r>
              <a:rPr lang="en-US" sz="2600" dirty="0" smtClean="0"/>
              <a:t> </a:t>
            </a:r>
            <a:r>
              <a:rPr lang="en-US" sz="2600" dirty="0" err="1" smtClean="0"/>
              <a:t>yaşama</a:t>
            </a:r>
            <a:r>
              <a:rPr lang="en-US" sz="2600" dirty="0" smtClean="0"/>
              <a:t> </a:t>
            </a:r>
            <a:r>
              <a:rPr lang="en-US" sz="2600" dirty="0" err="1" smtClean="0"/>
              <a:t>pratiklerinin</a:t>
            </a:r>
            <a:r>
              <a:rPr lang="en-US" sz="2600" dirty="0" smtClean="0"/>
              <a:t> </a:t>
            </a:r>
            <a:r>
              <a:rPr lang="en-US" sz="2600" dirty="0" err="1" smtClean="0"/>
              <a:t>yaygınlaşması</a:t>
            </a:r>
            <a:endParaRPr lang="tr-TR" sz="2600" dirty="0" smtClean="0"/>
          </a:p>
          <a:p>
            <a:pPr marL="1154113" indent="0"/>
            <a:r>
              <a:rPr lang="en-US" sz="2600" dirty="0" err="1" smtClean="0"/>
              <a:t>bu</a:t>
            </a:r>
            <a:r>
              <a:rPr lang="en-US" sz="2600" dirty="0" smtClean="0"/>
              <a:t> </a:t>
            </a:r>
            <a:r>
              <a:rPr lang="en-US" sz="2600" dirty="0" err="1" smtClean="0"/>
              <a:t>dönemde</a:t>
            </a:r>
            <a:r>
              <a:rPr lang="en-US" sz="2600" dirty="0" smtClean="0"/>
              <a:t> </a:t>
            </a:r>
            <a:r>
              <a:rPr lang="en-US" sz="2600" dirty="0" err="1" smtClean="0"/>
              <a:t>hızlı</a:t>
            </a:r>
            <a:r>
              <a:rPr lang="en-US" sz="2600" dirty="0" smtClean="0"/>
              <a:t> </a:t>
            </a:r>
            <a:r>
              <a:rPr lang="en-US" sz="2600" dirty="0" err="1" smtClean="0"/>
              <a:t>kentleşmenin</a:t>
            </a:r>
            <a:r>
              <a:rPr lang="en-US" sz="2600" dirty="0" smtClean="0"/>
              <a:t> </a:t>
            </a:r>
            <a:r>
              <a:rPr lang="en-US" sz="2600" dirty="0" err="1" smtClean="0"/>
              <a:t>ve</a:t>
            </a:r>
            <a:r>
              <a:rPr lang="en-US" sz="2600" dirty="0" smtClean="0"/>
              <a:t> </a:t>
            </a:r>
            <a:r>
              <a:rPr lang="en-US" sz="2600" dirty="0" err="1" smtClean="0"/>
              <a:t>kentlileşmenin</a:t>
            </a:r>
            <a:r>
              <a:rPr lang="en-US" sz="2600" dirty="0" smtClean="0"/>
              <a:t> </a:t>
            </a:r>
            <a:r>
              <a:rPr lang="en-US" sz="2600" dirty="0" err="1" smtClean="0"/>
              <a:t>ekonomik</a:t>
            </a:r>
            <a:r>
              <a:rPr lang="en-US" sz="2600" dirty="0" smtClean="0"/>
              <a:t> </a:t>
            </a:r>
            <a:r>
              <a:rPr lang="en-US" sz="2600" dirty="0" err="1" smtClean="0"/>
              <a:t>ve</a:t>
            </a:r>
            <a:r>
              <a:rPr lang="en-US" sz="2600" dirty="0" smtClean="0"/>
              <a:t> </a:t>
            </a:r>
            <a:r>
              <a:rPr lang="en-US" sz="2600" dirty="0" err="1" smtClean="0"/>
              <a:t>sosyal</a:t>
            </a:r>
            <a:r>
              <a:rPr lang="en-US" sz="2600" dirty="0" smtClean="0"/>
              <a:t> </a:t>
            </a:r>
            <a:r>
              <a:rPr lang="en-US" sz="2600" dirty="0" err="1" smtClean="0"/>
              <a:t>hayatı</a:t>
            </a:r>
            <a:r>
              <a:rPr lang="en-US" sz="2600" dirty="0" smtClean="0"/>
              <a:t> </a:t>
            </a:r>
            <a:r>
              <a:rPr lang="en-US" sz="2600" dirty="0" err="1" smtClean="0"/>
              <a:t>değiştirmesiyle</a:t>
            </a:r>
            <a:r>
              <a:rPr lang="en-US" sz="2600" dirty="0" smtClean="0"/>
              <a:t> </a:t>
            </a:r>
            <a:r>
              <a:rPr lang="en-US" sz="2600" dirty="0" err="1" smtClean="0"/>
              <a:t>birlikte</a:t>
            </a:r>
            <a:endParaRPr lang="tr-TR" sz="2600" dirty="0" smtClean="0"/>
          </a:p>
          <a:p>
            <a:pPr marL="1154113" indent="0">
              <a:buNone/>
            </a:pPr>
            <a:r>
              <a:rPr lang="tr-TR" sz="2600" dirty="0" smtClean="0"/>
              <a:t>Fiziksel-Sosyal-Ekonomik Köhnemesi </a:t>
            </a:r>
          </a:p>
          <a:p>
            <a:pPr marL="2159000" indent="0">
              <a:buNone/>
            </a:pPr>
            <a:endParaRPr lang="tr-TR" sz="2600" dirty="0" smtClean="0"/>
          </a:p>
          <a:p>
            <a:pPr>
              <a:buNone/>
            </a:pPr>
            <a:r>
              <a:rPr lang="tr-TR" sz="2600" b="1" dirty="0" smtClean="0"/>
              <a:t>Problemin etkili olduğu çalışma alanı seçimi: </a:t>
            </a:r>
          </a:p>
          <a:p>
            <a:r>
              <a:rPr lang="tr-TR" sz="2600" dirty="0" smtClean="0"/>
              <a:t>Anadolu’nun önemli tarihi ticaret yollarının kesişim noktasında bulunması</a:t>
            </a:r>
          </a:p>
          <a:p>
            <a:r>
              <a:rPr lang="en-US" sz="2600" dirty="0" err="1" smtClean="0"/>
              <a:t>Türkiye’nin</a:t>
            </a:r>
            <a:r>
              <a:rPr lang="en-US" sz="2600" dirty="0" smtClean="0"/>
              <a:t> </a:t>
            </a:r>
            <a:r>
              <a:rPr lang="tr-TR" sz="2600" dirty="0" err="1" smtClean="0"/>
              <a:t>pekçok</a:t>
            </a:r>
            <a:r>
              <a:rPr lang="tr-TR" sz="2600" dirty="0" smtClean="0"/>
              <a:t> kentinde tarihi </a:t>
            </a:r>
            <a:r>
              <a:rPr lang="en-US" sz="2600" dirty="0" err="1" smtClean="0"/>
              <a:t>ticaret</a:t>
            </a:r>
            <a:r>
              <a:rPr lang="en-US" sz="2600" dirty="0" smtClean="0"/>
              <a:t> </a:t>
            </a:r>
            <a:r>
              <a:rPr lang="en-US" sz="2600" dirty="0" err="1" smtClean="0"/>
              <a:t>bölgeleri</a:t>
            </a:r>
            <a:r>
              <a:rPr lang="tr-TR" sz="2600" dirty="0" err="1" smtClean="0"/>
              <a:t>nin</a:t>
            </a:r>
            <a:r>
              <a:rPr lang="tr-TR" sz="2600" dirty="0" smtClean="0"/>
              <a:t> </a:t>
            </a:r>
            <a:r>
              <a:rPr lang="en-US" sz="2600" dirty="0" err="1" smtClean="0"/>
              <a:t>bulunma</a:t>
            </a:r>
            <a:r>
              <a:rPr lang="tr-TR" sz="2600" dirty="0" smtClean="0"/>
              <a:t>sı</a:t>
            </a:r>
          </a:p>
          <a:p>
            <a:r>
              <a:rPr lang="tr-TR" sz="2600" dirty="0" smtClean="0"/>
              <a:t>Tarihi ticaret bölgelerinde köhneme </a:t>
            </a:r>
          </a:p>
          <a:p>
            <a:r>
              <a:rPr lang="tr-TR" sz="2600" dirty="0" smtClean="0"/>
              <a:t>Tarihi ticaret bölgelerinin canlandırılabilmesi için ulusal planlama politikasının olmayışı</a:t>
            </a:r>
          </a:p>
          <a:p>
            <a:pPr>
              <a:buNone/>
            </a:pPr>
            <a:endParaRPr lang="tr-TR" dirty="0" smtClean="0"/>
          </a:p>
          <a:p>
            <a:pPr>
              <a:buNone/>
            </a:pPr>
            <a:endParaRPr lang="tr-TR" dirty="0" smtClean="0"/>
          </a:p>
          <a:p>
            <a:endParaRPr lang="tr-TR" dirty="0"/>
          </a:p>
          <a:p>
            <a:pPr>
              <a:buNone/>
            </a:pPr>
            <a:endParaRPr lang="tr-T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Çalışmanın tanıtılması:</a:t>
            </a:r>
            <a:endParaRPr lang="tr-TR" dirty="0"/>
          </a:p>
        </p:txBody>
      </p:sp>
      <p:sp>
        <p:nvSpPr>
          <p:cNvPr id="3" name="2 İçerik Yer Tutucusu"/>
          <p:cNvSpPr>
            <a:spLocks noGrp="1"/>
          </p:cNvSpPr>
          <p:nvPr>
            <p:ph sz="quarter" idx="1"/>
          </p:nvPr>
        </p:nvSpPr>
        <p:spPr>
          <a:xfrm>
            <a:off x="301752" y="1527048"/>
            <a:ext cx="5350368" cy="4572000"/>
          </a:xfrm>
        </p:spPr>
        <p:txBody>
          <a:bodyPr>
            <a:normAutofit fontScale="92500" lnSpcReduction="20000"/>
          </a:bodyPr>
          <a:lstStyle/>
          <a:p>
            <a:pPr>
              <a:buNone/>
            </a:pPr>
            <a:r>
              <a:rPr lang="tr-TR" sz="2000" b="1" dirty="0" smtClean="0"/>
              <a:t>Amaç:</a:t>
            </a:r>
          </a:p>
          <a:p>
            <a:pPr marL="273050" indent="1588">
              <a:buNone/>
            </a:pPr>
            <a:r>
              <a:rPr lang="tr-TR" sz="2000" dirty="0" smtClean="0"/>
              <a:t>Kent merkezlerindeki ticaret bölgelerinin bütüncül yeniden canlandırılmasını sağlamak için bir yaklaşım kurgulamak</a:t>
            </a:r>
            <a:endParaRPr lang="tr-TR" sz="2000" b="1" dirty="0" smtClean="0"/>
          </a:p>
          <a:p>
            <a:pPr marL="0" indent="1588">
              <a:buNone/>
            </a:pPr>
            <a:r>
              <a:rPr lang="tr-TR" sz="2000" b="1" dirty="0" smtClean="0"/>
              <a:t>Hipotez:</a:t>
            </a:r>
          </a:p>
          <a:p>
            <a:pPr marL="273050" indent="1588" algn="just">
              <a:buNone/>
            </a:pPr>
            <a:r>
              <a:rPr lang="tr-TR" sz="2000" dirty="0" smtClean="0"/>
              <a:t>Tarihi ticaret bölgeleri için bütüncül yeniden canlandırılmasında,  </a:t>
            </a:r>
            <a:r>
              <a:rPr lang="tr-TR" sz="2000" b="1" dirty="0" smtClean="0"/>
              <a:t>ulusal</a:t>
            </a:r>
            <a:r>
              <a:rPr lang="tr-TR" sz="2000" dirty="0" smtClean="0"/>
              <a:t> mevzuattaki “</a:t>
            </a:r>
            <a:r>
              <a:rPr lang="tr-TR" sz="2000" b="1" dirty="0" smtClean="0"/>
              <a:t>alan yönetimi</a:t>
            </a:r>
            <a:r>
              <a:rPr lang="tr-TR" sz="2000" dirty="0" smtClean="0"/>
              <a:t>” yaklaşımının yetersiz kaldığı konuların, </a:t>
            </a:r>
            <a:r>
              <a:rPr lang="tr-TR" sz="2000" b="1" dirty="0" smtClean="0"/>
              <a:t>uluslararası </a:t>
            </a:r>
            <a:r>
              <a:rPr lang="tr-TR" sz="2000" dirty="0" smtClean="0"/>
              <a:t>platformdaki </a:t>
            </a:r>
            <a:r>
              <a:rPr lang="tr-TR" sz="2000" b="1" dirty="0" smtClean="0"/>
              <a:t>kent merkezlerine özgü geliştirilmiş alan yönetimi modeller</a:t>
            </a:r>
            <a:r>
              <a:rPr lang="tr-TR" sz="2000" dirty="0" smtClean="0"/>
              <a:t>i kullanılarak geliştirilmesi ve  özel yeni bir yaklaşım önerilmesi gereklidir. </a:t>
            </a:r>
            <a:endParaRPr lang="tr-TR" sz="2000" b="1" dirty="0" smtClean="0"/>
          </a:p>
          <a:p>
            <a:pPr>
              <a:buNone/>
            </a:pPr>
            <a:r>
              <a:rPr lang="tr-TR" sz="2000" b="1" dirty="0" smtClean="0"/>
              <a:t>Örnek çalışma: </a:t>
            </a:r>
          </a:p>
          <a:p>
            <a:pPr marL="273050" indent="1588">
              <a:buNone/>
            </a:pPr>
            <a:r>
              <a:rPr lang="tr-TR" sz="2000" dirty="0" smtClean="0"/>
              <a:t>Proje yürütücülüğünü yapmakta olduğum,Bursa Tarihi Ticaret Bölgesi Alan Yönetim Planı için bir Model Önerisi isimli araştırma projesinin değerlendirilmesi </a:t>
            </a:r>
          </a:p>
        </p:txBody>
      </p:sp>
      <p:pic>
        <p:nvPicPr>
          <p:cNvPr id="4" name="Picture 2" descr="G:\kurtarma_09_08_2012\tulin\yazilar\kapalicarsi\resimler\carsibugun\figurecarsibugun61.jpg"/>
          <p:cNvPicPr>
            <a:picLocks noChangeAspect="1" noChangeArrowheads="1"/>
          </p:cNvPicPr>
          <p:nvPr/>
        </p:nvPicPr>
        <p:blipFill>
          <a:blip r:embed="rId2" cstate="print"/>
          <a:srcRect/>
          <a:stretch>
            <a:fillRect/>
          </a:stretch>
        </p:blipFill>
        <p:spPr bwMode="auto">
          <a:xfrm>
            <a:off x="5724128" y="1484784"/>
            <a:ext cx="3168352" cy="2136578"/>
          </a:xfrm>
          <a:prstGeom prst="rect">
            <a:avLst/>
          </a:prstGeom>
          <a:noFill/>
        </p:spPr>
      </p:pic>
      <p:pic>
        <p:nvPicPr>
          <p:cNvPr id="2050" name="Picture 2" descr="G:\kurtarma_09_08_2012\tulin\yazilar\futures\teslim\resim\e1da5deaa9e751c9ce52cd369f10e1ea.jpg"/>
          <p:cNvPicPr>
            <a:picLocks noChangeAspect="1" noChangeArrowheads="1"/>
          </p:cNvPicPr>
          <p:nvPr/>
        </p:nvPicPr>
        <p:blipFill>
          <a:blip r:embed="rId3" cstate="print"/>
          <a:srcRect/>
          <a:stretch>
            <a:fillRect/>
          </a:stretch>
        </p:blipFill>
        <p:spPr bwMode="auto">
          <a:xfrm>
            <a:off x="5724128" y="3789040"/>
            <a:ext cx="3168352" cy="237626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İÇERİK</a:t>
            </a:r>
            <a:endParaRPr lang="tr-TR" dirty="0"/>
          </a:p>
        </p:txBody>
      </p:sp>
      <p:sp>
        <p:nvSpPr>
          <p:cNvPr id="3" name="2 İçerik Yer Tutucusu"/>
          <p:cNvSpPr>
            <a:spLocks noGrp="1"/>
          </p:cNvSpPr>
          <p:nvPr>
            <p:ph sz="quarter" idx="1"/>
          </p:nvPr>
        </p:nvSpPr>
        <p:spPr>
          <a:xfrm>
            <a:off x="179512" y="1340768"/>
            <a:ext cx="8784976" cy="5328592"/>
          </a:xfrm>
        </p:spPr>
        <p:txBody>
          <a:bodyPr>
            <a:normAutofit fontScale="62500" lnSpcReduction="20000"/>
          </a:bodyPr>
          <a:lstStyle/>
          <a:p>
            <a:pPr>
              <a:buNone/>
            </a:pPr>
            <a:r>
              <a:rPr lang="tr-TR" sz="2500" b="1" dirty="0" smtClean="0"/>
              <a:t>1.BÖLÜM: ÇALIŞMANIN TANITILMASI</a:t>
            </a:r>
          </a:p>
          <a:p>
            <a:pPr>
              <a:buNone/>
            </a:pPr>
            <a:r>
              <a:rPr lang="tr-TR" sz="2500" b="1" dirty="0" smtClean="0"/>
              <a:t>2. BÖLÜM: TÜRKİYE’DE TARİHİ KENT MERKEZLERİNE İLİŞKİN ULUSAL MEVZUAT </a:t>
            </a:r>
          </a:p>
          <a:p>
            <a:pPr marL="533400" indent="0">
              <a:buNone/>
            </a:pPr>
            <a:r>
              <a:rPr lang="tr-TR" sz="2500" dirty="0" smtClean="0"/>
              <a:t>Kent merkezlerinin canlandırılması:</a:t>
            </a:r>
          </a:p>
          <a:p>
            <a:pPr marL="898525" indent="0">
              <a:buNone/>
            </a:pPr>
            <a:r>
              <a:rPr lang="tr-TR" sz="2500" dirty="0" smtClean="0"/>
              <a:t>Kentleşme Şurası Raporu- 2009</a:t>
            </a:r>
          </a:p>
          <a:p>
            <a:pPr marL="898525" indent="0">
              <a:buNone/>
            </a:pPr>
            <a:r>
              <a:rPr lang="tr-TR" sz="2500" dirty="0" smtClean="0"/>
              <a:t>KENTGES- 2010</a:t>
            </a:r>
          </a:p>
          <a:p>
            <a:pPr marL="533400" indent="0">
              <a:buNone/>
            </a:pPr>
            <a:r>
              <a:rPr lang="tr-TR" sz="2500" dirty="0" smtClean="0"/>
              <a:t>Tarihi bölgelerin korunması:</a:t>
            </a:r>
          </a:p>
          <a:p>
            <a:pPr marL="898525" indent="0">
              <a:buNone/>
            </a:pPr>
            <a:r>
              <a:rPr lang="tr-TR" sz="2500" dirty="0" smtClean="0"/>
              <a:t>Yasalar yönetmelikler </a:t>
            </a:r>
          </a:p>
          <a:p>
            <a:pPr marL="898525" indent="0">
              <a:buNone/>
            </a:pPr>
            <a:r>
              <a:rPr lang="tr-TR" sz="2500" dirty="0" smtClean="0"/>
              <a:t>Alan yönetimi-2005</a:t>
            </a:r>
          </a:p>
          <a:p>
            <a:pPr marL="898525" indent="0">
              <a:buNone/>
            </a:pPr>
            <a:r>
              <a:rPr lang="tr-TR" sz="2500" dirty="0" smtClean="0"/>
              <a:t>Alan yönetiminin ticaret bölgelerine uyarlanmasıyla ilgili eksiklikler </a:t>
            </a:r>
          </a:p>
          <a:p>
            <a:pPr>
              <a:buNone/>
            </a:pPr>
            <a:r>
              <a:rPr lang="tr-TR" sz="2500" b="1" dirty="0" smtClean="0"/>
              <a:t>3. BÖLÜM :DÜNYADA KENT MERKEZLERİNDEKİ TİCARET BÖLGELERİNİN CANLANDIRILMASINA İLİŞKİN YAKLAŞIMLAR</a:t>
            </a:r>
          </a:p>
          <a:p>
            <a:pPr marL="533400" indent="0">
              <a:buNone/>
            </a:pPr>
            <a:r>
              <a:rPr lang="tr-TR" sz="2500" dirty="0" smtClean="0"/>
              <a:t>Uygulanan Programlar</a:t>
            </a:r>
          </a:p>
          <a:p>
            <a:pPr marL="898525" indent="0">
              <a:buNone/>
            </a:pPr>
            <a:r>
              <a:rPr lang="tr-TR" sz="2500" dirty="0" err="1" smtClean="0"/>
              <a:t>Main</a:t>
            </a:r>
            <a:r>
              <a:rPr lang="tr-TR" sz="2500" dirty="0" smtClean="0"/>
              <a:t> </a:t>
            </a:r>
            <a:r>
              <a:rPr lang="tr-TR" sz="2500" dirty="0" err="1" smtClean="0"/>
              <a:t>Street</a:t>
            </a:r>
            <a:r>
              <a:rPr lang="tr-TR" sz="2500" dirty="0" smtClean="0"/>
              <a:t> Program (ABD)</a:t>
            </a:r>
          </a:p>
          <a:p>
            <a:pPr marL="898525" indent="0">
              <a:buNone/>
            </a:pPr>
            <a:r>
              <a:rPr lang="tr-TR" sz="2500" dirty="0" err="1" smtClean="0"/>
              <a:t>Town</a:t>
            </a:r>
            <a:r>
              <a:rPr lang="tr-TR" sz="2500" dirty="0" smtClean="0"/>
              <a:t> </a:t>
            </a:r>
            <a:r>
              <a:rPr lang="tr-TR" sz="2500" dirty="0" err="1" smtClean="0"/>
              <a:t>Centre</a:t>
            </a:r>
            <a:r>
              <a:rPr lang="tr-TR" sz="2500" dirty="0" smtClean="0"/>
              <a:t> </a:t>
            </a:r>
            <a:r>
              <a:rPr lang="tr-TR" sz="2500" dirty="0" err="1" smtClean="0"/>
              <a:t>Management</a:t>
            </a:r>
            <a:r>
              <a:rPr lang="tr-TR" sz="2500" dirty="0" smtClean="0"/>
              <a:t> Program (İngiltere)</a:t>
            </a:r>
          </a:p>
          <a:p>
            <a:pPr marL="898525" indent="0">
              <a:buNone/>
            </a:pPr>
            <a:r>
              <a:rPr lang="tr-TR" sz="2500" dirty="0" smtClean="0"/>
              <a:t>URBCOM –</a:t>
            </a:r>
            <a:r>
              <a:rPr lang="tr-TR" sz="2500" dirty="0" err="1" smtClean="0"/>
              <a:t>Commercial</a:t>
            </a:r>
            <a:r>
              <a:rPr lang="tr-TR" sz="2500" dirty="0" smtClean="0"/>
              <a:t> </a:t>
            </a:r>
            <a:r>
              <a:rPr lang="tr-TR" sz="2500" dirty="0" err="1" smtClean="0"/>
              <a:t>Urbanism</a:t>
            </a:r>
            <a:r>
              <a:rPr lang="tr-TR" sz="2500" dirty="0" smtClean="0"/>
              <a:t> (Portekiz)</a:t>
            </a:r>
          </a:p>
          <a:p>
            <a:pPr marL="533400" indent="0">
              <a:buNone/>
            </a:pPr>
            <a:r>
              <a:rPr lang="tr-TR" sz="2500" dirty="0" smtClean="0"/>
              <a:t>Planlama Politikaları</a:t>
            </a:r>
          </a:p>
          <a:p>
            <a:pPr>
              <a:buNone/>
            </a:pPr>
            <a:r>
              <a:rPr lang="tr-TR" sz="2500" b="1" dirty="0" smtClean="0"/>
              <a:t>4. BÖLÜM: ARAŞTIRMA PROJESİNİN BİR YAKLAŞIM OLARAK DEĞERLENDİRİLMESİ </a:t>
            </a:r>
          </a:p>
          <a:p>
            <a:pPr marL="533400" indent="0" defTabSz="533400">
              <a:buNone/>
            </a:pPr>
            <a:r>
              <a:rPr lang="tr-TR" sz="2500" dirty="0" smtClean="0"/>
              <a:t>Sürecin kurgulanması</a:t>
            </a:r>
          </a:p>
          <a:p>
            <a:pPr marL="533400" indent="0" defTabSz="533400">
              <a:buNone/>
            </a:pPr>
            <a:r>
              <a:rPr lang="tr-TR" sz="2500" dirty="0" smtClean="0"/>
              <a:t>Süreçte getirilen yenilikler </a:t>
            </a:r>
          </a:p>
          <a:p>
            <a:pPr marL="533400" indent="0" defTabSz="533400">
              <a:buNone/>
            </a:pPr>
            <a:r>
              <a:rPr lang="tr-TR" sz="2500" dirty="0" smtClean="0"/>
              <a:t>Yaklaşımın özgün yanlarının ortaya konulması </a:t>
            </a:r>
          </a:p>
          <a:p>
            <a:pPr>
              <a:buNone/>
            </a:pPr>
            <a:r>
              <a:rPr lang="tr-TR" sz="2500" b="1" dirty="0" smtClean="0"/>
              <a:t>5. BÖLÜM: SONUÇLAR- TARTIŞMA </a:t>
            </a:r>
          </a:p>
          <a:p>
            <a:pPr>
              <a:buNone/>
            </a:pPr>
            <a:endParaRPr lang="tr-TR"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2400" b="1" dirty="0" smtClean="0"/>
              <a:t/>
            </a:r>
            <a:br>
              <a:rPr lang="tr-TR" sz="2400" b="1" dirty="0" smtClean="0"/>
            </a:br>
            <a:r>
              <a:rPr lang="tr-TR" sz="2400" b="1" dirty="0" smtClean="0"/>
              <a:t/>
            </a:r>
            <a:br>
              <a:rPr lang="tr-TR" sz="2400" b="1" dirty="0" smtClean="0"/>
            </a:br>
            <a:r>
              <a:rPr lang="tr-TR" sz="2400" b="1" dirty="0" smtClean="0"/>
              <a:t/>
            </a:r>
            <a:br>
              <a:rPr lang="tr-TR" sz="2400" b="1" dirty="0" smtClean="0"/>
            </a:br>
            <a:r>
              <a:rPr lang="tr-TR" sz="2700" b="1" dirty="0" smtClean="0"/>
              <a:t>TÜRKİYE’DE TARİHİ KENT MERKEZLERİNE İLİŞKİN ULUSAL MEVZUAT </a:t>
            </a:r>
            <a:endParaRPr lang="tr-TR" sz="2700" b="1" dirty="0"/>
          </a:p>
        </p:txBody>
      </p:sp>
      <p:sp>
        <p:nvSpPr>
          <p:cNvPr id="3" name="2 İçerik Yer Tutucusu"/>
          <p:cNvSpPr>
            <a:spLocks noGrp="1"/>
          </p:cNvSpPr>
          <p:nvPr>
            <p:ph sz="quarter" idx="1"/>
          </p:nvPr>
        </p:nvSpPr>
        <p:spPr/>
        <p:txBody>
          <a:bodyPr>
            <a:normAutofit fontScale="85000" lnSpcReduction="20000"/>
          </a:bodyPr>
          <a:lstStyle/>
          <a:p>
            <a:pPr>
              <a:buNone/>
            </a:pPr>
            <a:r>
              <a:rPr lang="tr-TR" sz="2800" b="1" dirty="0" smtClean="0">
                <a:solidFill>
                  <a:srgbClr val="FF0000"/>
                </a:solidFill>
              </a:rPr>
              <a:t>Kent merkezi ve AVM ikilemi konusunda Türkiye’de </a:t>
            </a:r>
            <a:r>
              <a:rPr lang="tr-TR" sz="2800" b="1" dirty="0" err="1" smtClean="0">
                <a:solidFill>
                  <a:srgbClr val="FF0000"/>
                </a:solidFill>
              </a:rPr>
              <a:t>farkındalık</a:t>
            </a:r>
            <a:r>
              <a:rPr lang="tr-TR" sz="2800" b="1" dirty="0" smtClean="0">
                <a:solidFill>
                  <a:srgbClr val="FF0000"/>
                </a:solidFill>
              </a:rPr>
              <a:t>:  Kentleşme Şurası (2009)</a:t>
            </a:r>
          </a:p>
          <a:p>
            <a:pPr>
              <a:buNone/>
            </a:pPr>
            <a:endParaRPr lang="tr-TR" b="1" dirty="0" smtClean="0"/>
          </a:p>
          <a:p>
            <a:r>
              <a:rPr lang="tr-TR" b="1" dirty="0" smtClean="0"/>
              <a:t>5.95.1Merkezlerin, özellikle de tarihi kent merkezlerinin canlandırılmasına yönelik strateji, ilke ve esasların belirlenmesi (Kent Merkezleri Strateji Belgesi)</a:t>
            </a:r>
          </a:p>
          <a:p>
            <a:endParaRPr lang="tr-TR" dirty="0" smtClean="0"/>
          </a:p>
          <a:p>
            <a:pPr marL="1438275" indent="0">
              <a:buNone/>
            </a:pPr>
            <a:r>
              <a:rPr lang="tr-TR" sz="2300" dirty="0" smtClean="0"/>
              <a:t>- Kent merkezlerinin kullanımının ve canlılığının sağlanması</a:t>
            </a:r>
          </a:p>
          <a:p>
            <a:pPr marL="1438275" indent="0">
              <a:buNone/>
            </a:pPr>
            <a:r>
              <a:rPr lang="tr-TR" sz="2300" dirty="0" smtClean="0"/>
              <a:t>-Yapılaşmanın </a:t>
            </a:r>
            <a:r>
              <a:rPr lang="tr-TR" sz="2300" dirty="0" err="1" smtClean="0"/>
              <a:t>sosyo</a:t>
            </a:r>
            <a:r>
              <a:rPr lang="tr-TR" sz="2300" dirty="0" smtClean="0"/>
              <a:t>-kültürel donanımla ilgili eksikleri tamamlamış, yöre özelliklerine uygun olarak gelişmesi,</a:t>
            </a:r>
          </a:p>
          <a:p>
            <a:pPr marL="1438275" indent="0">
              <a:buNone/>
            </a:pPr>
            <a:r>
              <a:rPr lang="tr-TR" sz="2300" dirty="0" smtClean="0"/>
              <a:t>-Özellikle yayaların merkeze erişiminin kolaylaştırılması</a:t>
            </a:r>
          </a:p>
          <a:p>
            <a:pPr marL="1438275" indent="0">
              <a:buNone/>
            </a:pPr>
            <a:r>
              <a:rPr lang="tr-TR" sz="2300" dirty="0" smtClean="0"/>
              <a:t>-Taşıt trafiğinin kent merkezlerinde kısıtlanması, yavaşlatılması</a:t>
            </a:r>
          </a:p>
          <a:p>
            <a:pPr marL="1438275" indent="0">
              <a:buNone/>
            </a:pPr>
            <a:r>
              <a:rPr lang="tr-TR" sz="2300" dirty="0" smtClean="0"/>
              <a:t>-Taşıtlara yönelik otopark alanlarının merkez çeperinde oluşturulması ve </a:t>
            </a:r>
            <a:r>
              <a:rPr lang="fi-FI" sz="2300" dirty="0" smtClean="0"/>
              <a:t>bu alanlardan merkeze etkin yaya</a:t>
            </a:r>
            <a:r>
              <a:rPr lang="tr-TR" sz="2300" dirty="0" smtClean="0"/>
              <a:t> ulaşımının sağlanması</a:t>
            </a:r>
          </a:p>
          <a:p>
            <a:endParaRPr lang="tr-TR"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2400" b="1" dirty="0" smtClean="0"/>
              <a:t>TÜRKİYE’DE TARİHİ KENT MERKEZLERİNE İLİŞKİN ULUSAL MEVZUAT </a:t>
            </a:r>
            <a:endParaRPr lang="tr-TR" sz="2400" b="1" dirty="0"/>
          </a:p>
        </p:txBody>
      </p:sp>
      <p:sp>
        <p:nvSpPr>
          <p:cNvPr id="4" name="3 Dikdörtgen"/>
          <p:cNvSpPr/>
          <p:nvPr/>
        </p:nvSpPr>
        <p:spPr>
          <a:xfrm>
            <a:off x="467544" y="1412776"/>
            <a:ext cx="7848872" cy="4524315"/>
          </a:xfrm>
          <a:prstGeom prst="rect">
            <a:avLst/>
          </a:prstGeom>
        </p:spPr>
        <p:txBody>
          <a:bodyPr wrap="square">
            <a:spAutoFit/>
          </a:bodyPr>
          <a:lstStyle/>
          <a:p>
            <a:r>
              <a:rPr lang="tr-TR" b="1" dirty="0" smtClean="0">
                <a:solidFill>
                  <a:srgbClr val="FF0000"/>
                </a:solidFill>
              </a:rPr>
              <a:t>Kent merkezi ve AVM ikilemi konusunda Türkiye’de </a:t>
            </a:r>
            <a:r>
              <a:rPr lang="tr-TR" b="1" dirty="0" err="1" smtClean="0">
                <a:solidFill>
                  <a:srgbClr val="FF0000"/>
                </a:solidFill>
              </a:rPr>
              <a:t>farkındalık</a:t>
            </a:r>
            <a:r>
              <a:rPr lang="tr-TR" b="1" dirty="0" smtClean="0">
                <a:solidFill>
                  <a:srgbClr val="FF0000"/>
                </a:solidFill>
              </a:rPr>
              <a:t>:</a:t>
            </a:r>
            <a:br>
              <a:rPr lang="tr-TR" b="1" dirty="0" smtClean="0">
                <a:solidFill>
                  <a:srgbClr val="FF0000"/>
                </a:solidFill>
              </a:rPr>
            </a:br>
            <a:r>
              <a:rPr lang="tr-TR" b="1" dirty="0" smtClean="0">
                <a:solidFill>
                  <a:srgbClr val="FF0000"/>
                </a:solidFill>
              </a:rPr>
              <a:t>KENTGES: Bütünleşik Kentsel Gelişme Stratejisi</a:t>
            </a:r>
          </a:p>
          <a:p>
            <a:endParaRPr lang="tr-TR" b="1" dirty="0" smtClean="0"/>
          </a:p>
          <a:p>
            <a:r>
              <a:rPr lang="tr-TR" b="1" dirty="0" smtClean="0"/>
              <a:t>Dokuzuncu Kalkınma Planı 2010 Yılı Programı’nda; </a:t>
            </a:r>
          </a:p>
          <a:p>
            <a:r>
              <a:rPr lang="tr-TR" b="1" dirty="0" smtClean="0"/>
              <a:t>“Kentlerin Yaşam Standartlarının Yükseltilmesi ve Sürdürülebilir Gelişmenin Sağlanması</a:t>
            </a:r>
            <a:r>
              <a:rPr lang="tr-TR" dirty="0" smtClean="0"/>
              <a:t>” öncelikli politika olarak belirlenmiştir.</a:t>
            </a:r>
          </a:p>
          <a:p>
            <a:r>
              <a:rPr lang="tr-TR" b="1" dirty="0" smtClean="0"/>
              <a:t>KENTGES “Bütünleşik Kentsel Gelişme Stratejisi ve Eylem </a:t>
            </a:r>
            <a:r>
              <a:rPr lang="tr-TR" dirty="0" smtClean="0"/>
              <a:t>Planı”nın</a:t>
            </a:r>
          </a:p>
          <a:p>
            <a:r>
              <a:rPr lang="tr-TR" b="1" dirty="0" smtClean="0"/>
              <a:t>Bayındırlık ve İskân Bakanlığı’nın </a:t>
            </a:r>
            <a:r>
              <a:rPr lang="tr-TR" dirty="0" smtClean="0"/>
              <a:t>sorumluluğunda hazırlanması öngörülmüştür (KENTGES, 2010). </a:t>
            </a:r>
          </a:p>
          <a:p>
            <a:endParaRPr lang="tr-TR" dirty="0" smtClean="0"/>
          </a:p>
          <a:p>
            <a:r>
              <a:rPr lang="tr-TR" b="1" dirty="0" err="1" smtClean="0"/>
              <a:t>KENTGES’in</a:t>
            </a:r>
            <a:r>
              <a:rPr lang="tr-TR" b="1" dirty="0" smtClean="0"/>
              <a:t> amacı, </a:t>
            </a:r>
            <a:r>
              <a:rPr lang="tr-TR" dirty="0" smtClean="0"/>
              <a:t>“kentleşmenin yapısal sorunlarının çözümüne, sağlıklı, dengeli ve yaşanabilir kentsel gelişmenin sağlanmasına yönelik ilke, strateji ve eylemleri ortaya koyan ve bunların uygulama esaslarını belirleyen ve bir eylem programına bağlayan ulusal bir dokümanın oluşturmaktır” (KENTGES, 2010). </a:t>
            </a:r>
          </a:p>
          <a:p>
            <a:endParaRPr lang="tr-TR" dirty="0" smtClean="0"/>
          </a:p>
          <a:p>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2400" b="1" dirty="0" smtClean="0"/>
              <a:t>TÜRKİYE’DE TARİHİ KENT MERKEZLERİNE İLİŞKİN ULUSAL MEVZUAT </a:t>
            </a:r>
            <a:endParaRPr lang="tr-TR" sz="2400" b="1" dirty="0"/>
          </a:p>
        </p:txBody>
      </p:sp>
      <p:sp>
        <p:nvSpPr>
          <p:cNvPr id="3" name="2 İçerik Yer Tutucusu"/>
          <p:cNvSpPr>
            <a:spLocks noGrp="1"/>
          </p:cNvSpPr>
          <p:nvPr>
            <p:ph sz="quarter" idx="1"/>
          </p:nvPr>
        </p:nvSpPr>
        <p:spPr/>
        <p:txBody>
          <a:bodyPr>
            <a:normAutofit/>
          </a:bodyPr>
          <a:lstStyle/>
          <a:p>
            <a:pPr>
              <a:buNone/>
            </a:pPr>
            <a:r>
              <a:rPr lang="tr-TR" sz="2000" b="1" dirty="0" smtClean="0">
                <a:solidFill>
                  <a:srgbClr val="FF0000"/>
                </a:solidFill>
              </a:rPr>
              <a:t>Kent merkezi ve AVM ikilemi konusunda Türkiye’de </a:t>
            </a:r>
            <a:r>
              <a:rPr lang="tr-TR" sz="2000" b="1" dirty="0" err="1" smtClean="0">
                <a:solidFill>
                  <a:srgbClr val="FF0000"/>
                </a:solidFill>
              </a:rPr>
              <a:t>farkındalık</a:t>
            </a:r>
            <a:r>
              <a:rPr lang="tr-TR" sz="2000" b="1" dirty="0" smtClean="0">
                <a:solidFill>
                  <a:srgbClr val="FF0000"/>
                </a:solidFill>
              </a:rPr>
              <a:t>:</a:t>
            </a:r>
            <a:br>
              <a:rPr lang="tr-TR" sz="2000" b="1" dirty="0" smtClean="0">
                <a:solidFill>
                  <a:srgbClr val="FF0000"/>
                </a:solidFill>
              </a:rPr>
            </a:br>
            <a:r>
              <a:rPr lang="tr-TR" sz="2000" b="1" dirty="0" err="1" smtClean="0">
                <a:solidFill>
                  <a:srgbClr val="FF0000"/>
                </a:solidFill>
              </a:rPr>
              <a:t>Desentralizasyona</a:t>
            </a:r>
            <a:r>
              <a:rPr lang="tr-TR" sz="2000" b="1" dirty="0" smtClean="0">
                <a:solidFill>
                  <a:srgbClr val="FF0000"/>
                </a:solidFill>
              </a:rPr>
              <a:t> karşılık </a:t>
            </a:r>
            <a:r>
              <a:rPr lang="tr-TR" sz="2000" b="1" dirty="0" err="1" smtClean="0">
                <a:solidFill>
                  <a:srgbClr val="FF0000"/>
                </a:solidFill>
              </a:rPr>
              <a:t>Resentralizasyon</a:t>
            </a:r>
            <a:endParaRPr lang="tr-TR" sz="2000" b="1" dirty="0" smtClean="0">
              <a:solidFill>
                <a:srgbClr val="FF0000"/>
              </a:solidFill>
            </a:endParaRPr>
          </a:p>
          <a:p>
            <a:pPr>
              <a:buNone/>
            </a:pPr>
            <a:endParaRPr lang="tr-TR" sz="2000" b="1" dirty="0" smtClean="0"/>
          </a:p>
          <a:p>
            <a:r>
              <a:rPr lang="tr-TR" sz="2000" dirty="0" err="1" smtClean="0"/>
              <a:t>KENTGES’te</a:t>
            </a:r>
            <a:r>
              <a:rPr lang="tr-TR" sz="2000" dirty="0" smtClean="0"/>
              <a:t> kentlerin karşı karşıya kaldığı aşırı </a:t>
            </a:r>
            <a:r>
              <a:rPr lang="tr-TR" sz="2000" dirty="0" err="1" smtClean="0"/>
              <a:t>desentralizasyon</a:t>
            </a:r>
            <a:r>
              <a:rPr lang="tr-TR" sz="2000" dirty="0" smtClean="0"/>
              <a:t> ve saçaklı gelişmenin enerji kaynaklarının verimli kullanımı, kentlerin yerel kültür, kimlikleri ve kültürel miraslarının korunmasını olumsuz etkilediği belirtilmektedir. </a:t>
            </a:r>
          </a:p>
          <a:p>
            <a:r>
              <a:rPr lang="tr-TR" sz="2000" dirty="0" smtClean="0"/>
              <a:t>Buna karşılık olarak kompakt kent formlarının sürdürülebilir gelişme için tercih edilmesi gerektiği ortaya konulmuştur. </a:t>
            </a:r>
          </a:p>
          <a:p>
            <a:r>
              <a:rPr lang="tr-TR" sz="2000" dirty="0" smtClean="0"/>
              <a:t>Raporun , “</a:t>
            </a:r>
            <a:r>
              <a:rPr lang="tr-TR" sz="2000" b="1" dirty="0" smtClean="0"/>
              <a:t>YERLEŞMELERİN MEKÂN VE YAŞAM KALİTESİNİN ARTIRILMASI” </a:t>
            </a:r>
            <a:r>
              <a:rPr lang="tr-TR" sz="2000" dirty="0" smtClean="0"/>
              <a:t>bölümünde kent merkezleri ve bu merkezlerdeki merkezi iş alanlarının sürdürülebilir gelişmesine özel bir önem verilmiştir</a:t>
            </a:r>
            <a:endParaRPr lang="tr-TR"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2400" b="1" dirty="0" smtClean="0"/>
              <a:t>TÜRKİYE’DE TARİHİ KENT MERKEZLERİNE İLİŞKİN ULUSAL MEVZUAT </a:t>
            </a:r>
            <a:endParaRPr lang="tr-TR" sz="2400" dirty="0"/>
          </a:p>
        </p:txBody>
      </p:sp>
      <p:sp>
        <p:nvSpPr>
          <p:cNvPr id="3" name="2 İçerik Yer Tutucusu"/>
          <p:cNvSpPr>
            <a:spLocks noGrp="1"/>
          </p:cNvSpPr>
          <p:nvPr>
            <p:ph sz="quarter" idx="1"/>
          </p:nvPr>
        </p:nvSpPr>
        <p:spPr>
          <a:xfrm>
            <a:off x="179512" y="1600200"/>
            <a:ext cx="8507288" cy="4781128"/>
          </a:xfrm>
        </p:spPr>
        <p:txBody>
          <a:bodyPr>
            <a:noAutofit/>
          </a:bodyPr>
          <a:lstStyle/>
          <a:p>
            <a:pPr>
              <a:buNone/>
            </a:pPr>
            <a:r>
              <a:rPr lang="tr-TR" sz="1800" b="1" dirty="0" smtClean="0">
                <a:solidFill>
                  <a:srgbClr val="FF0000"/>
                </a:solidFill>
              </a:rPr>
              <a:t>Kent merkezi ve AVM ikilemi konusunda Türkiye’de </a:t>
            </a:r>
            <a:r>
              <a:rPr lang="tr-TR" sz="1800" b="1" dirty="0" err="1" smtClean="0">
                <a:solidFill>
                  <a:srgbClr val="FF0000"/>
                </a:solidFill>
              </a:rPr>
              <a:t>farkındalık</a:t>
            </a:r>
            <a:r>
              <a:rPr lang="tr-TR" sz="1800" b="1" dirty="0" smtClean="0">
                <a:solidFill>
                  <a:srgbClr val="FF0000"/>
                </a:solidFill>
              </a:rPr>
              <a:t>:</a:t>
            </a:r>
            <a:br>
              <a:rPr lang="tr-TR" sz="1800" b="1" dirty="0" smtClean="0">
                <a:solidFill>
                  <a:srgbClr val="FF0000"/>
                </a:solidFill>
              </a:rPr>
            </a:br>
            <a:r>
              <a:rPr lang="tr-TR" sz="1800" b="1" dirty="0" smtClean="0">
                <a:solidFill>
                  <a:srgbClr val="FF0000"/>
                </a:solidFill>
              </a:rPr>
              <a:t>KENTGES hedefleri </a:t>
            </a:r>
          </a:p>
          <a:p>
            <a:pPr>
              <a:buNone/>
            </a:pPr>
            <a:endParaRPr lang="tr-TR" sz="1600" b="1" dirty="0" smtClean="0"/>
          </a:p>
          <a:p>
            <a:pPr>
              <a:buNone/>
            </a:pPr>
            <a:r>
              <a:rPr lang="tr-TR" sz="1600" b="1" dirty="0" smtClean="0"/>
              <a:t>TEMA / SEKTÖR KENT MERKEZLERİ</a:t>
            </a:r>
          </a:p>
          <a:p>
            <a:pPr>
              <a:buNone/>
            </a:pPr>
            <a:r>
              <a:rPr lang="tr-TR" sz="1600" b="1" dirty="0" smtClean="0"/>
              <a:t>HEDEF: MERKEZİ İŞ ALANLARI, ALT MERKEZLER, MAHALLE MERKEZLERİNİN SÜRDÜRÜLEBİLİR POLİTİKALARLA GELİŞTİRİLMESİNİ VE CANLANDIRILMASINI SAĞLAMAK</a:t>
            </a:r>
          </a:p>
          <a:p>
            <a:pPr>
              <a:buNone/>
            </a:pPr>
            <a:r>
              <a:rPr lang="tr-TR" sz="1600" b="1" dirty="0" smtClean="0"/>
              <a:t>STRATEJİ 2.6 Merkezi iş alanları, alt merkezler ve mahalle merkezlerinin geliştirilmesi ve canlandırılmasını sağlamak amacıyla;</a:t>
            </a:r>
          </a:p>
          <a:p>
            <a:pPr marL="1079500" indent="0">
              <a:buNone/>
            </a:pPr>
            <a:r>
              <a:rPr lang="tr-TR" sz="1600" dirty="0" smtClean="0"/>
              <a:t>• Politika, program, strateji, eylem ve projeler geliştiren ve üst ölçekli mekânsal planlarla uyumunu sağlayan,</a:t>
            </a:r>
          </a:p>
          <a:p>
            <a:pPr marL="1079500" indent="0">
              <a:buNone/>
            </a:pPr>
            <a:r>
              <a:rPr lang="tr-TR" sz="1600" dirty="0" smtClean="0"/>
              <a:t>• Merkezi alanların bakım, işletme ve yönetimine ilişkin katılımcı yerel sahiplilik modelleri geliştiren,</a:t>
            </a:r>
          </a:p>
          <a:p>
            <a:pPr marL="1079500" indent="0">
              <a:buNone/>
            </a:pPr>
            <a:r>
              <a:rPr lang="tr-TR" sz="1600" dirty="0" smtClean="0"/>
              <a:t>• Merkezler için alan yönetim planlarını performans program ve yıllık bütçeyle ilişkilendirilerek hazırlayan,</a:t>
            </a:r>
          </a:p>
          <a:p>
            <a:pPr marL="1079500" indent="0">
              <a:buNone/>
            </a:pPr>
            <a:r>
              <a:rPr lang="tr-TR" sz="1600" dirty="0" smtClean="0"/>
              <a:t>• Kentsel tasarım plan ve projeleri, tasarım kılavuzları ile merkezi alanlarda yaşam ve mekân kalitesini yükselten, düzenlemelerin yapılması ve uygulamalarının denetlenmesi</a:t>
            </a:r>
            <a:endParaRPr lang="tr-TR"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274638"/>
            <a:ext cx="8640960" cy="634082"/>
          </a:xfrm>
        </p:spPr>
        <p:txBody>
          <a:bodyPr>
            <a:noAutofit/>
          </a:bodyPr>
          <a:lstStyle/>
          <a:p>
            <a:r>
              <a:rPr lang="tr-TR" sz="2400" b="1" dirty="0" smtClean="0"/>
              <a:t>TÜRKİYE’DE TARİHİ KENT MERKEZLERİNE İLİŞKİN ULUSAL MEVZUAT </a:t>
            </a:r>
            <a:endParaRPr lang="tr-TR" sz="2400" b="1" dirty="0"/>
          </a:p>
        </p:txBody>
      </p:sp>
      <p:sp>
        <p:nvSpPr>
          <p:cNvPr id="3" name="2 İçerik Yer Tutucusu"/>
          <p:cNvSpPr>
            <a:spLocks noGrp="1"/>
          </p:cNvSpPr>
          <p:nvPr>
            <p:ph sz="quarter" idx="1"/>
          </p:nvPr>
        </p:nvSpPr>
        <p:spPr>
          <a:xfrm>
            <a:off x="179512" y="1484784"/>
            <a:ext cx="8517632" cy="4968552"/>
          </a:xfrm>
        </p:spPr>
        <p:txBody>
          <a:bodyPr>
            <a:noAutofit/>
          </a:bodyPr>
          <a:lstStyle/>
          <a:p>
            <a:pPr>
              <a:buNone/>
            </a:pPr>
            <a:r>
              <a:rPr lang="tr-TR" sz="1800" b="1" dirty="0" smtClean="0">
                <a:solidFill>
                  <a:srgbClr val="FF0000"/>
                </a:solidFill>
              </a:rPr>
              <a:t>Kent Merkezlerinin Bütüncül Yeniden Canlandırılmasını Yönetmek: Alan Yönetimi</a:t>
            </a:r>
          </a:p>
          <a:p>
            <a:pPr>
              <a:buNone/>
            </a:pPr>
            <a:endParaRPr lang="tr-TR" sz="1400" b="1" dirty="0" smtClean="0"/>
          </a:p>
          <a:p>
            <a:pPr>
              <a:buNone/>
            </a:pPr>
            <a:r>
              <a:rPr lang="tr-TR" sz="1400" b="1" dirty="0" smtClean="0"/>
              <a:t>TEMA / SEKTÖR KENT MERKEZLERİ</a:t>
            </a:r>
          </a:p>
          <a:p>
            <a:r>
              <a:rPr lang="tr-TR" sz="1400" b="1" dirty="0" smtClean="0"/>
              <a:t>HEDEF: MERKEZİ İŞ ALANLARI, ALT MERKEZLER, MAHALLE MERKEZLERİNİN SÜRDÜRÜLEBİLİR POLİTİKALARLA GELİŞTİRİLMESİNİ VE CANLANDIRILMASINI SAĞLAMAK</a:t>
            </a:r>
          </a:p>
          <a:p>
            <a:r>
              <a:rPr lang="tr-TR" sz="1400" b="1" dirty="0" smtClean="0"/>
              <a:t>STRATEJİ 2.6 Merkezi iş alanları, alt merkezler ve mahalle merkezlerinin geliştirilmesi ve canlandırılmasını sağlamak amacıyla;</a:t>
            </a:r>
            <a:endParaRPr lang="tr-TR" sz="1400" dirty="0" smtClean="0"/>
          </a:p>
          <a:p>
            <a:pPr marL="1438275" indent="0">
              <a:buNone/>
            </a:pPr>
            <a:r>
              <a:rPr lang="tr-TR" sz="1400" dirty="0" smtClean="0"/>
              <a:t>2.6.1. EYLEM ADI</a:t>
            </a:r>
          </a:p>
          <a:p>
            <a:pPr marL="1438275" indent="0"/>
            <a:r>
              <a:rPr lang="tr-TR" sz="1400" b="1" dirty="0" smtClean="0"/>
              <a:t>Kent merkezleri, alt merkezler, mahalle merkezleri sahiplilik modeli</a:t>
            </a:r>
          </a:p>
          <a:p>
            <a:pPr marL="1438275" indent="0">
              <a:buNone/>
            </a:pPr>
            <a:r>
              <a:rPr lang="tr-TR" sz="1400" dirty="0" smtClean="0"/>
              <a:t>2.6.1. EYLEM AÇIKLAMASI</a:t>
            </a:r>
          </a:p>
          <a:p>
            <a:pPr marL="1438275" indent="0"/>
            <a:r>
              <a:rPr lang="tr-TR" sz="1400" dirty="0" smtClean="0"/>
              <a:t>Kent merkezleri, alt merkezler ve mahalle merkezleri için ana planlar yapılması, bakım/ işletme,finansman, katılım, </a:t>
            </a:r>
            <a:r>
              <a:rPr lang="tr-TR" sz="1400" b="1" u="sng" dirty="0" smtClean="0"/>
              <a:t>alan yönetimi modelinin </a:t>
            </a:r>
            <a:r>
              <a:rPr lang="tr-TR" sz="1400" dirty="0" smtClean="0"/>
              <a:t>geliştirilmesine yönelik yasal düzenleme yapılması. </a:t>
            </a:r>
          </a:p>
          <a:p>
            <a:pPr marL="1438275" indent="0">
              <a:buNone/>
            </a:pPr>
            <a:r>
              <a:rPr lang="tr-TR" sz="1400" dirty="0" smtClean="0"/>
              <a:t>2.6.2. EYLEM ADI</a:t>
            </a:r>
          </a:p>
          <a:p>
            <a:pPr marL="1438275" indent="0"/>
            <a:r>
              <a:rPr lang="tr-TR" sz="1400" b="1" dirty="0" smtClean="0"/>
              <a:t>Merkezler için </a:t>
            </a:r>
            <a:r>
              <a:rPr lang="tr-TR" sz="1400" b="1" u="sng" dirty="0" smtClean="0"/>
              <a:t>yönetim</a:t>
            </a:r>
            <a:r>
              <a:rPr lang="tr-TR" sz="1400" b="1" dirty="0" smtClean="0"/>
              <a:t> ve tasarım kılavuzları</a:t>
            </a:r>
          </a:p>
          <a:p>
            <a:pPr marL="1438275" indent="0">
              <a:buNone/>
            </a:pPr>
            <a:r>
              <a:rPr lang="tr-TR" sz="1400" dirty="0" smtClean="0"/>
              <a:t>2.6.2. EYLEM AÇIKLAMASI</a:t>
            </a:r>
          </a:p>
          <a:p>
            <a:pPr marL="1438275" indent="0"/>
            <a:r>
              <a:rPr lang="tr-TR" sz="1400" dirty="0" smtClean="0"/>
              <a:t>Her tür ve kademedeki merkezler için ekonomik ve sosyal canlandırma, bütünleşme, toplu taşım ve yaya erişilebilirliği, yaşam ve mekân kalitesi vb. konularda ulusal ve yerel düzeylerde politika, plan, program ve uygulama rehberleri, standartlar ile kentsel tasarım kılavuzlarının hazırlanması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28600"/>
            <a:ext cx="9144000" cy="758952"/>
          </a:xfrm>
        </p:spPr>
        <p:txBody>
          <a:bodyPr>
            <a:normAutofit fontScale="90000"/>
          </a:bodyPr>
          <a:lstStyle/>
          <a:p>
            <a:r>
              <a:rPr lang="tr-TR" sz="2800" b="1" dirty="0" smtClean="0"/>
              <a:t>TÜRKİYE’DE TARİHİ KENT MERKEZLERİNE İLİŞKİN ULUSAL MEVZUAT </a:t>
            </a:r>
            <a:endParaRPr lang="tr-TR" sz="2800" dirty="0"/>
          </a:p>
        </p:txBody>
      </p:sp>
      <p:sp>
        <p:nvSpPr>
          <p:cNvPr id="3" name="2 İçerik Yer Tutucusu"/>
          <p:cNvSpPr>
            <a:spLocks noGrp="1"/>
          </p:cNvSpPr>
          <p:nvPr>
            <p:ph sz="quarter" idx="1"/>
          </p:nvPr>
        </p:nvSpPr>
        <p:spPr/>
        <p:txBody>
          <a:bodyPr>
            <a:normAutofit/>
          </a:bodyPr>
          <a:lstStyle/>
          <a:p>
            <a:pPr>
              <a:buNone/>
            </a:pPr>
            <a:r>
              <a:rPr lang="tr-TR" sz="2000" dirty="0" smtClean="0">
                <a:solidFill>
                  <a:srgbClr val="FF0000"/>
                </a:solidFill>
              </a:rPr>
              <a:t>Tarihi Bölgelerin Korunması ve Bütüncül Yeniden Canlandırılması için bir Yöntem: Alan Yönetimi </a:t>
            </a:r>
          </a:p>
          <a:p>
            <a:pPr>
              <a:buNone/>
            </a:pPr>
            <a:r>
              <a:rPr lang="tr-TR" sz="2000" dirty="0" smtClean="0"/>
              <a:t>Kentsel ve tarihsel alanlar için yönetim planlaması çalışmaları, </a:t>
            </a:r>
            <a:r>
              <a:rPr lang="tr-TR" sz="2000" b="1" dirty="0" smtClean="0"/>
              <a:t>UNESCO “</a:t>
            </a:r>
            <a:r>
              <a:rPr lang="tr-TR" sz="2000" b="1" dirty="0" err="1" smtClean="0"/>
              <a:t>World</a:t>
            </a:r>
            <a:r>
              <a:rPr lang="tr-TR" sz="2000" b="1" dirty="0" smtClean="0"/>
              <a:t> </a:t>
            </a:r>
            <a:r>
              <a:rPr lang="tr-TR" sz="2000" b="1" dirty="0" err="1" smtClean="0"/>
              <a:t>Heritage</a:t>
            </a:r>
            <a:r>
              <a:rPr lang="tr-TR" sz="2000" b="1" dirty="0" smtClean="0"/>
              <a:t> </a:t>
            </a:r>
            <a:r>
              <a:rPr lang="tr-TR" sz="2000" b="1" dirty="0" err="1" smtClean="0"/>
              <a:t>Center</a:t>
            </a:r>
            <a:r>
              <a:rPr lang="tr-TR" sz="2000" b="1" dirty="0" smtClean="0"/>
              <a:t> (WHC-Dünya Mirası Merkezi)”in Dünya Miras Listesindeki alanlar için yönetim planı hazırlanmasını zorunlu tutması </a:t>
            </a:r>
            <a:r>
              <a:rPr lang="tr-TR" sz="2000" dirty="0" smtClean="0"/>
              <a:t>nedeni ile önem kazanmıştır. </a:t>
            </a:r>
          </a:p>
        </p:txBody>
      </p:sp>
      <p:pic>
        <p:nvPicPr>
          <p:cNvPr id="37890" name="Picture 2" descr="http://t0.gstatic.com/images?q=tbn:ANd9GcQhRc4SzHjE2egN7658d-3xssN6k7InShhCcgG0xoMZP4NOABTLew"/>
          <p:cNvPicPr>
            <a:picLocks noChangeAspect="1" noChangeArrowheads="1"/>
          </p:cNvPicPr>
          <p:nvPr/>
        </p:nvPicPr>
        <p:blipFill>
          <a:blip r:embed="rId3" cstate="print"/>
          <a:srcRect/>
          <a:stretch>
            <a:fillRect/>
          </a:stretch>
        </p:blipFill>
        <p:spPr bwMode="auto">
          <a:xfrm>
            <a:off x="251520" y="3573016"/>
            <a:ext cx="3028950" cy="2232248"/>
          </a:xfrm>
          <a:prstGeom prst="rect">
            <a:avLst/>
          </a:prstGeom>
          <a:noFill/>
        </p:spPr>
      </p:pic>
      <p:pic>
        <p:nvPicPr>
          <p:cNvPr id="37892" name="Picture 4" descr="http://t0.gstatic.com/images?q=tbn:ANd9GcSAGcTPL3xSP1iGBJDIAtz1RuH4WGS6gTxbi9f_5AMFUY0RnnbZ"/>
          <p:cNvPicPr>
            <a:picLocks noChangeAspect="1" noChangeArrowheads="1"/>
          </p:cNvPicPr>
          <p:nvPr/>
        </p:nvPicPr>
        <p:blipFill>
          <a:blip r:embed="rId4" cstate="print"/>
          <a:srcRect/>
          <a:stretch>
            <a:fillRect/>
          </a:stretch>
        </p:blipFill>
        <p:spPr bwMode="auto">
          <a:xfrm>
            <a:off x="3419872" y="3573016"/>
            <a:ext cx="2619375" cy="2232248"/>
          </a:xfrm>
          <a:prstGeom prst="rect">
            <a:avLst/>
          </a:prstGeom>
          <a:noFill/>
        </p:spPr>
      </p:pic>
      <p:pic>
        <p:nvPicPr>
          <p:cNvPr id="37894" name="Picture 6" descr="http://www.vehayat.com/wp-content/uploads/unesco.jpg"/>
          <p:cNvPicPr>
            <a:picLocks noChangeAspect="1" noChangeArrowheads="1"/>
          </p:cNvPicPr>
          <p:nvPr/>
        </p:nvPicPr>
        <p:blipFill>
          <a:blip r:embed="rId5" cstate="print"/>
          <a:srcRect/>
          <a:stretch>
            <a:fillRect/>
          </a:stretch>
        </p:blipFill>
        <p:spPr bwMode="auto">
          <a:xfrm>
            <a:off x="6228184" y="3645024"/>
            <a:ext cx="2133600" cy="21431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28600"/>
            <a:ext cx="8964488" cy="758952"/>
          </a:xfrm>
        </p:spPr>
        <p:txBody>
          <a:bodyPr>
            <a:noAutofit/>
          </a:bodyPr>
          <a:lstStyle/>
          <a:p>
            <a:r>
              <a:rPr lang="tr-TR" sz="2400" b="1" dirty="0" smtClean="0"/>
              <a:t>TÜRKİYE’DE TARİHİ KENT MERKEZLERİNE İLİŞKİN ULUSAL MEVZUAT </a:t>
            </a:r>
            <a:endParaRPr lang="tr-TR" sz="2400" dirty="0"/>
          </a:p>
        </p:txBody>
      </p:sp>
      <p:sp>
        <p:nvSpPr>
          <p:cNvPr id="3" name="2 İçerik Yer Tutucusu"/>
          <p:cNvSpPr>
            <a:spLocks noGrp="1"/>
          </p:cNvSpPr>
          <p:nvPr>
            <p:ph sz="quarter" idx="1"/>
          </p:nvPr>
        </p:nvSpPr>
        <p:spPr/>
        <p:txBody>
          <a:bodyPr>
            <a:normAutofit lnSpcReduction="10000"/>
          </a:bodyPr>
          <a:lstStyle/>
          <a:p>
            <a:pPr>
              <a:buNone/>
            </a:pPr>
            <a:r>
              <a:rPr lang="tr-TR" b="1" dirty="0" smtClean="0">
                <a:solidFill>
                  <a:srgbClr val="FF0000"/>
                </a:solidFill>
              </a:rPr>
              <a:t>Alan Yönetim Planı</a:t>
            </a:r>
          </a:p>
          <a:p>
            <a:pPr>
              <a:buNone/>
            </a:pPr>
            <a:endParaRPr lang="tr-TR" dirty="0" smtClean="0"/>
          </a:p>
          <a:p>
            <a:pPr>
              <a:buNone/>
            </a:pPr>
            <a:r>
              <a:rPr lang="tr-TR" sz="1900" dirty="0" smtClean="0"/>
              <a:t>Kentsel ve tarihsel alanlarda alan yönetimi ve yönetim planı çalışmaları;</a:t>
            </a:r>
          </a:p>
          <a:p>
            <a:r>
              <a:rPr lang="tr-TR" sz="1900" dirty="0" smtClean="0"/>
              <a:t> bu alanlar üzerindeki olumsuz baskıları azaltacak,</a:t>
            </a:r>
          </a:p>
          <a:p>
            <a:r>
              <a:rPr lang="tr-TR" sz="1900" dirty="0" smtClean="0"/>
              <a:t> kültürel kaynakların bulundukları çevre içinde daha iyi algılanmasını sağlayacak,</a:t>
            </a:r>
          </a:p>
          <a:p>
            <a:r>
              <a:rPr lang="tr-TR" sz="1900" dirty="0" smtClean="0"/>
              <a:t>çevresel kaliteyi yükseltecek planlama önlemlerinin bir bileşkesidir. </a:t>
            </a:r>
          </a:p>
          <a:p>
            <a:pPr>
              <a:buNone/>
            </a:pPr>
            <a:endParaRPr lang="tr-TR" sz="1900" dirty="0" smtClean="0"/>
          </a:p>
          <a:p>
            <a:pPr>
              <a:buNone/>
            </a:pPr>
            <a:r>
              <a:rPr lang="tr-TR" sz="1900" dirty="0" smtClean="0"/>
              <a:t>Kentsel ve tarihsel alanların korunması ve yönetimi ile ilgili planlama çalışmaları;</a:t>
            </a:r>
          </a:p>
          <a:p>
            <a:r>
              <a:rPr lang="tr-TR" sz="1900" dirty="0" smtClean="0"/>
              <a:t>kültürel mirasın korunmasına, </a:t>
            </a:r>
          </a:p>
          <a:p>
            <a:r>
              <a:rPr lang="tr-TR" sz="1900" dirty="0" smtClean="0"/>
              <a:t>yörede yaşayanların gereksinmelerine</a:t>
            </a:r>
          </a:p>
          <a:p>
            <a:r>
              <a:rPr lang="tr-TR" sz="1900" dirty="0" smtClean="0"/>
              <a:t>miras kullanıcısının/sahibinin/ziyaretçilerin/turistlerin isteklerine ve beklentilerine yanıt verebilmelidir (</a:t>
            </a:r>
            <a:r>
              <a:rPr lang="tr-TR" sz="1900" dirty="0" err="1" smtClean="0"/>
              <a:t>Feilden</a:t>
            </a:r>
            <a:r>
              <a:rPr lang="tr-TR" sz="1900" dirty="0" smtClean="0"/>
              <a:t> ve </a:t>
            </a:r>
            <a:r>
              <a:rPr lang="tr-TR" sz="1900" dirty="0" err="1" smtClean="0"/>
              <a:t>Jokilehto</a:t>
            </a:r>
            <a:r>
              <a:rPr lang="tr-TR" sz="1900" dirty="0" smtClean="0"/>
              <a:t>:1993; </a:t>
            </a:r>
            <a:r>
              <a:rPr lang="en-US" sz="1900" dirty="0" smtClean="0"/>
              <a:t>Thomas, Middleton </a:t>
            </a:r>
            <a:r>
              <a:rPr lang="en-US" sz="1900" dirty="0" err="1" smtClean="0"/>
              <a:t>ve</a:t>
            </a:r>
            <a:r>
              <a:rPr lang="en-US" sz="1900" dirty="0" smtClean="0"/>
              <a:t> Philips </a:t>
            </a:r>
            <a:r>
              <a:rPr lang="tr-TR" sz="1900" dirty="0" smtClean="0"/>
              <a:t>:</a:t>
            </a:r>
            <a:r>
              <a:rPr lang="en-US" sz="1900" dirty="0" smtClean="0"/>
              <a:t>2003</a:t>
            </a:r>
            <a:r>
              <a:rPr lang="tr-TR" sz="1900" dirty="0" smtClean="0"/>
              <a:t>; ICOMOS, 2005 ).</a:t>
            </a:r>
            <a:endParaRPr lang="tr-TR" sz="19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pPr marL="0" indent="0">
              <a:buNone/>
            </a:pPr>
            <a:r>
              <a:rPr lang="en-US" sz="2000" dirty="0" smtClean="0"/>
              <a:t>Hancock </a:t>
            </a:r>
            <a:r>
              <a:rPr lang="en-US" sz="2000" dirty="0" err="1" smtClean="0"/>
              <a:t>ve</a:t>
            </a:r>
            <a:r>
              <a:rPr lang="en-US" sz="2000" dirty="0" smtClean="0"/>
              <a:t> </a:t>
            </a:r>
            <a:r>
              <a:rPr lang="en-US" sz="2000" dirty="0" err="1" smtClean="0"/>
              <a:t>Duhl</a:t>
            </a:r>
            <a:r>
              <a:rPr lang="en-US" sz="2000" dirty="0" smtClean="0"/>
              <a:t>, </a:t>
            </a:r>
            <a:r>
              <a:rPr lang="en-US" sz="2000" dirty="0" err="1" smtClean="0"/>
              <a:t>sağlıklı</a:t>
            </a:r>
            <a:r>
              <a:rPr lang="en-US" sz="2000" dirty="0" smtClean="0"/>
              <a:t> </a:t>
            </a:r>
            <a:r>
              <a:rPr lang="en-US" sz="2000" dirty="0" err="1" smtClean="0"/>
              <a:t>şehir</a:t>
            </a:r>
            <a:r>
              <a:rPr lang="en-US" sz="2000" dirty="0" smtClean="0"/>
              <a:t> </a:t>
            </a:r>
            <a:r>
              <a:rPr lang="en-US" sz="2000" dirty="0" err="1" smtClean="0"/>
              <a:t>için</a:t>
            </a:r>
            <a:r>
              <a:rPr lang="en-US" sz="2000" dirty="0" smtClean="0"/>
              <a:t> </a:t>
            </a:r>
            <a:r>
              <a:rPr lang="tr-TR" sz="2000" dirty="0" smtClean="0"/>
              <a:t>ortaya koydukları 11 maddenin içinde;</a:t>
            </a:r>
          </a:p>
          <a:p>
            <a:pPr lvl="0"/>
            <a:r>
              <a:rPr lang="tr-TR" sz="2800" dirty="0" smtClean="0"/>
              <a:t>Temiz, güvenli, yüksek kalitede fiziksel çevre</a:t>
            </a:r>
          </a:p>
          <a:p>
            <a:pPr lvl="0"/>
            <a:r>
              <a:rPr lang="tr-TR" sz="2800" dirty="0" smtClean="0"/>
              <a:t>Şehir kullanıcılarının temel ihtiyaçlarının karşılanması</a:t>
            </a:r>
          </a:p>
          <a:p>
            <a:pPr lvl="0"/>
            <a:r>
              <a:rPr lang="tr-TR" sz="2800" dirty="0" smtClean="0"/>
              <a:t>Çeşitli, canlı ve yenilikçi kent ekonomisi</a:t>
            </a:r>
          </a:p>
          <a:p>
            <a:pPr>
              <a:buNone/>
            </a:pPr>
            <a:r>
              <a:rPr lang="tr-TR" sz="2000" dirty="0" smtClean="0"/>
              <a:t>gibi konuların ortaya çıktığı görülmektedir.</a:t>
            </a:r>
          </a:p>
          <a:p>
            <a:pPr>
              <a:buNone/>
            </a:pPr>
            <a:endParaRPr lang="tr-TR" dirty="0" smtClean="0"/>
          </a:p>
          <a:p>
            <a:pPr>
              <a:buNone/>
            </a:pPr>
            <a:r>
              <a:rPr lang="tr-TR" sz="2000" dirty="0" smtClean="0"/>
              <a:t>Sağlıklı bir şehrin önemli öğelerinden biri </a:t>
            </a:r>
          </a:p>
          <a:p>
            <a:pPr>
              <a:buNone/>
            </a:pPr>
            <a:r>
              <a:rPr lang="tr-TR" dirty="0" smtClean="0"/>
              <a:t>“yaşanabilir ve yaşayabilir” </a:t>
            </a:r>
            <a:r>
              <a:rPr lang="tr-TR" sz="2000" dirty="0" smtClean="0"/>
              <a:t>bir ortam sunan; kent ekonomisini canlandıran; şehir kullanıcılarının temel ihtiyaçlarını karşılayan </a:t>
            </a:r>
            <a:r>
              <a:rPr lang="tr-TR" dirty="0" smtClean="0"/>
              <a:t>merkezi ticaret  bölgeleri</a:t>
            </a:r>
            <a:r>
              <a:rPr lang="tr-TR" sz="2000" dirty="0" smtClean="0"/>
              <a:t>dir</a:t>
            </a:r>
            <a:r>
              <a:rPr lang="tr-TR" dirty="0" smtClean="0"/>
              <a:t>. </a:t>
            </a:r>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lnSpcReduction="10000"/>
          </a:bodyPr>
          <a:lstStyle/>
          <a:p>
            <a:pPr marL="3675063" indent="-3675063">
              <a:buNone/>
            </a:pPr>
            <a:r>
              <a:rPr lang="tr-TR" sz="2400" dirty="0" smtClean="0">
                <a:solidFill>
                  <a:srgbClr val="FF0000"/>
                </a:solidFill>
              </a:rPr>
              <a:t>Alan Yönetimi Planının Yöntemi:</a:t>
            </a:r>
          </a:p>
          <a:p>
            <a:pPr marL="3675063" indent="-3675063">
              <a:buNone/>
            </a:pPr>
            <a:r>
              <a:rPr lang="tr-TR" sz="2400" b="1" dirty="0" smtClean="0"/>
              <a:t>Analiz:</a:t>
            </a:r>
            <a:r>
              <a:rPr lang="tr-TR" sz="2000" b="1" dirty="0" smtClean="0"/>
              <a:t>	</a:t>
            </a:r>
            <a:r>
              <a:rPr lang="tr-TR" sz="2000" dirty="0" smtClean="0"/>
              <a:t>Mevcut durumun tespiti</a:t>
            </a:r>
          </a:p>
          <a:p>
            <a:pPr marL="3675063" indent="-3675063">
              <a:buNone/>
            </a:pPr>
            <a:r>
              <a:rPr lang="tr-TR" sz="2000" dirty="0" smtClean="0"/>
              <a:t>	Alan analizi</a:t>
            </a:r>
          </a:p>
          <a:p>
            <a:pPr marL="3673475" indent="-3673475">
              <a:buNone/>
            </a:pPr>
            <a:r>
              <a:rPr lang="tr-TR" sz="2400" b="1" dirty="0" smtClean="0"/>
              <a:t>Değerlendirme ve Planlama:</a:t>
            </a:r>
            <a:r>
              <a:rPr lang="tr-TR" sz="2400" dirty="0" smtClean="0"/>
              <a:t>  </a:t>
            </a:r>
            <a:r>
              <a:rPr lang="tr-TR" sz="2000" dirty="0" smtClean="0"/>
              <a:t>Alanın vizyonunun belirlenmesi ve esas politikaların oluşumu</a:t>
            </a:r>
          </a:p>
          <a:p>
            <a:pPr marL="3676650" indent="-3676650">
              <a:buNone/>
            </a:pPr>
            <a:r>
              <a:rPr lang="tr-TR" sz="2000" dirty="0" smtClean="0"/>
              <a:t>	Çalışma programı, zamanlama ve projelerin belirlenmesi</a:t>
            </a:r>
          </a:p>
          <a:p>
            <a:pPr marL="3676650" indent="-3676650">
              <a:buNone/>
            </a:pPr>
            <a:r>
              <a:rPr lang="en-US" sz="2400" b="1" dirty="0" err="1" smtClean="0"/>
              <a:t>Uygulama</a:t>
            </a:r>
            <a:r>
              <a:rPr lang="en-US" sz="2400" b="1" dirty="0" smtClean="0"/>
              <a:t> </a:t>
            </a:r>
            <a:r>
              <a:rPr lang="en-US" sz="2400" b="1" dirty="0" err="1" smtClean="0"/>
              <a:t>ve</a:t>
            </a:r>
            <a:r>
              <a:rPr lang="en-US" sz="2400" b="1" dirty="0" smtClean="0"/>
              <a:t> </a:t>
            </a:r>
            <a:r>
              <a:rPr lang="tr-TR" sz="2400" b="1" dirty="0" err="1" smtClean="0"/>
              <a:t>İ</a:t>
            </a:r>
            <a:r>
              <a:rPr lang="en-US" sz="2400" b="1" dirty="0" err="1" smtClean="0"/>
              <a:t>zleme</a:t>
            </a:r>
            <a:r>
              <a:rPr lang="en-US" sz="2400" b="1" dirty="0" smtClean="0"/>
              <a:t> </a:t>
            </a:r>
            <a:r>
              <a:rPr lang="tr-TR" sz="2400" b="1" dirty="0" smtClean="0"/>
              <a:t>:               </a:t>
            </a:r>
            <a:r>
              <a:rPr lang="tr-TR" sz="2000" dirty="0" smtClean="0"/>
              <a:t>Yönetim planının uygulamasının izlenmesi, değerlendirilmesi </a:t>
            </a:r>
          </a:p>
          <a:p>
            <a:pPr marL="3670300" indent="0">
              <a:buNone/>
            </a:pPr>
            <a:r>
              <a:rPr lang="tr-TR" sz="2000" dirty="0" smtClean="0"/>
              <a:t>Süreçte yer alacak tarafların eğitimine ilişkin programların hazırlanması</a:t>
            </a:r>
          </a:p>
          <a:p>
            <a:pPr>
              <a:buNone/>
            </a:pPr>
            <a:endParaRPr lang="tr-TR" sz="1400" dirty="0" smtClean="0"/>
          </a:p>
          <a:p>
            <a:pPr>
              <a:buNone/>
            </a:pPr>
            <a:r>
              <a:rPr lang="tr-TR" sz="1400" dirty="0" smtClean="0"/>
              <a:t>( </a:t>
            </a:r>
            <a:r>
              <a:rPr lang="tr-TR" sz="1400" b="1" dirty="0" smtClean="0"/>
              <a:t>Alan Yönetimi İle Anıt Eser Kurulunun Kuruluş Ve Görevleri İle Yönetim Alanlarının Belirlenmesine İlişkin Usul Ve Esaslar Hakkında Yönetmelik</a:t>
            </a:r>
            <a:r>
              <a:rPr lang="tr-TR" sz="1400" dirty="0" smtClean="0"/>
              <a:t>).</a:t>
            </a:r>
            <a:endParaRPr lang="tr-TR" sz="1400" dirty="0"/>
          </a:p>
        </p:txBody>
      </p:sp>
      <p:sp>
        <p:nvSpPr>
          <p:cNvPr id="4" name="1 Başlık"/>
          <p:cNvSpPr>
            <a:spLocks noGrp="1"/>
          </p:cNvSpPr>
          <p:nvPr>
            <p:ph type="title"/>
          </p:nvPr>
        </p:nvSpPr>
        <p:spPr>
          <a:xfrm>
            <a:off x="301752" y="228600"/>
            <a:ext cx="8842248" cy="758952"/>
          </a:xfrm>
        </p:spPr>
        <p:txBody>
          <a:bodyPr>
            <a:noAutofit/>
          </a:bodyPr>
          <a:lstStyle/>
          <a:p>
            <a:r>
              <a:rPr lang="tr-TR" sz="2400" b="1" dirty="0" smtClean="0"/>
              <a:t>TÜRKİYE’DE TARİHİ KENT MERKEZLERİNE İLİŞKİN ULUSAL MEVZUAT </a:t>
            </a:r>
            <a:endParaRPr lang="tr-T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57200" y="1600200"/>
            <a:ext cx="8229600" cy="4997151"/>
          </a:xfrm>
        </p:spPr>
        <p:txBody>
          <a:bodyPr>
            <a:normAutofit/>
          </a:bodyPr>
          <a:lstStyle/>
          <a:p>
            <a:pPr>
              <a:buNone/>
            </a:pPr>
            <a:r>
              <a:rPr lang="tr-TR" sz="2200" dirty="0" smtClean="0">
                <a:solidFill>
                  <a:srgbClr val="FF0000"/>
                </a:solidFill>
              </a:rPr>
              <a:t>Alan yönetimi ile ilgili yasadaki boşluklar</a:t>
            </a:r>
          </a:p>
          <a:p>
            <a:r>
              <a:rPr lang="tr-TR" sz="2000" b="1" dirty="0" smtClean="0"/>
              <a:t>Performans göstergelerinin belirlenmesi konusunda belirsizlik</a:t>
            </a:r>
          </a:p>
          <a:p>
            <a:r>
              <a:rPr lang="tr-TR" sz="2000" b="1" dirty="0" smtClean="0"/>
              <a:t>Kültür turizminin geliştirilmesinin öncelikli hedef olarak belirlenmesi</a:t>
            </a:r>
            <a:endParaRPr lang="tr-TR" sz="2000" dirty="0" smtClean="0"/>
          </a:p>
          <a:p>
            <a:r>
              <a:rPr lang="tr-TR" sz="2000" b="1" dirty="0" smtClean="0"/>
              <a:t>Farklı nitelikteki alanlar için özelleşmiş modeller bulunmaması</a:t>
            </a:r>
            <a:endParaRPr lang="tr-TR" sz="2000" dirty="0" smtClean="0"/>
          </a:p>
          <a:p>
            <a:r>
              <a:rPr lang="tr-TR" sz="2000" b="1" dirty="0" smtClean="0"/>
              <a:t>Eşgüdümün planlanması eksikliği </a:t>
            </a:r>
            <a:r>
              <a:rPr lang="tr-TR" sz="2000" dirty="0" smtClean="0"/>
              <a:t>(Kentleşme şurası, 2009)</a:t>
            </a:r>
          </a:p>
          <a:p>
            <a:r>
              <a:rPr lang="tr-TR" sz="2000" b="1" dirty="0" smtClean="0"/>
              <a:t>Planlama politikası eksiklikleri</a:t>
            </a:r>
            <a:r>
              <a:rPr lang="tr-TR" sz="2000" dirty="0" smtClean="0"/>
              <a:t> (Kentleşme şurası, 2009)</a:t>
            </a:r>
          </a:p>
          <a:p>
            <a:r>
              <a:rPr lang="tr-TR" sz="2000" b="1" dirty="0" smtClean="0"/>
              <a:t>Finansman modellerinin eksik olması </a:t>
            </a:r>
            <a:r>
              <a:rPr lang="tr-TR" sz="2000" dirty="0" smtClean="0"/>
              <a:t>(Kentleşme şurası, 2009)</a:t>
            </a:r>
          </a:p>
          <a:p>
            <a:endParaRPr lang="tr-TR" sz="2000" dirty="0"/>
          </a:p>
        </p:txBody>
      </p:sp>
      <p:sp>
        <p:nvSpPr>
          <p:cNvPr id="5" name="1 Başlık"/>
          <p:cNvSpPr>
            <a:spLocks noGrp="1"/>
          </p:cNvSpPr>
          <p:nvPr>
            <p:ph type="title"/>
          </p:nvPr>
        </p:nvSpPr>
        <p:spPr>
          <a:xfrm>
            <a:off x="301752" y="228600"/>
            <a:ext cx="8842248" cy="758952"/>
          </a:xfrm>
        </p:spPr>
        <p:txBody>
          <a:bodyPr>
            <a:noAutofit/>
          </a:bodyPr>
          <a:lstStyle/>
          <a:p>
            <a:r>
              <a:rPr lang="tr-TR" sz="2400" b="1" dirty="0" smtClean="0"/>
              <a:t>TÜRKİYE’DE TARİHİ KENT MERKEZLERİNE İLİŞKİN ULUSAL MEVZUAT </a:t>
            </a:r>
            <a:endParaRPr lang="tr-TR"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Grp="1" noChangeAspect="1" noChangeArrowheads="1"/>
          </p:cNvPicPr>
          <p:nvPr>
            <p:ph sz="quarter" idx="1"/>
          </p:nvPr>
        </p:nvPicPr>
        <p:blipFill>
          <a:blip r:embed="rId3" cstate="print"/>
          <a:srcRect l="7259" t="38333" r="65567" b="15833"/>
          <a:stretch>
            <a:fillRect/>
          </a:stretch>
        </p:blipFill>
        <p:spPr bwMode="auto">
          <a:xfrm>
            <a:off x="251520" y="1196752"/>
            <a:ext cx="3744416" cy="3168352"/>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l="22667" t="18421" r="24070" b="29494"/>
          <a:stretch>
            <a:fillRect/>
          </a:stretch>
        </p:blipFill>
        <p:spPr bwMode="auto">
          <a:xfrm>
            <a:off x="4572000" y="1268760"/>
            <a:ext cx="4159917" cy="306896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l="24988" t="17593" r="37531" b="55725"/>
          <a:stretch>
            <a:fillRect/>
          </a:stretch>
        </p:blipFill>
        <p:spPr bwMode="auto">
          <a:xfrm>
            <a:off x="1547664" y="4437112"/>
            <a:ext cx="6048672" cy="2420888"/>
          </a:xfrm>
          <a:prstGeom prst="rect">
            <a:avLst/>
          </a:prstGeom>
          <a:noFill/>
          <a:ln w="9525">
            <a:noFill/>
            <a:miter lim="800000"/>
            <a:headEnd/>
            <a:tailEnd/>
          </a:ln>
        </p:spPr>
      </p:pic>
      <p:sp>
        <p:nvSpPr>
          <p:cNvPr id="6" name="1 Başlık"/>
          <p:cNvSpPr>
            <a:spLocks noGrp="1"/>
          </p:cNvSpPr>
          <p:nvPr>
            <p:ph type="title"/>
          </p:nvPr>
        </p:nvSpPr>
        <p:spPr/>
        <p:txBody>
          <a:bodyPr>
            <a:noAutofit/>
          </a:bodyPr>
          <a:lstStyle/>
          <a:p>
            <a:r>
              <a:rPr lang="tr-TR" sz="2400" dirty="0" smtClean="0"/>
              <a:t>TÜRKİYE’DE TARİHİ TİCARET BÖLGELERİNİN CANLANDIRILMASINA İLİŞKİN SİVİL İNSİYATİF KATKISI</a:t>
            </a:r>
            <a:endParaRPr lang="tr-TR"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Dünyada Köhnemeye karşılık yeniden canlandırma </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1960’lardan itibaren  dünyadaki kent merkezlerindeki ticaret bölgelerinde köhnemenin önlenebilmesi önemli bir planlama sorunu olarak tanımlanmıştır. Kent merkezlerinin gelecek kuşaklara aktarılabilmesinin sağlanması ile ilgili iki kavram tartışmaya açılmıştır.</a:t>
            </a:r>
          </a:p>
          <a:p>
            <a:endParaRPr lang="tr-TR" dirty="0" smtClean="0"/>
          </a:p>
          <a:p>
            <a:pPr algn="ctr">
              <a:buNone/>
            </a:pPr>
            <a:r>
              <a:rPr lang="tr-TR" dirty="0" smtClean="0"/>
              <a:t>VITALITY AND VIABILITY </a:t>
            </a:r>
          </a:p>
          <a:p>
            <a:pPr algn="ctr">
              <a:buNone/>
            </a:pPr>
            <a:r>
              <a:rPr lang="tr-TR" dirty="0" smtClean="0"/>
              <a:t>(CANLILIK VE YAŞAYABİLİRLİK)</a:t>
            </a:r>
          </a:p>
          <a:p>
            <a:pPr algn="ctr">
              <a:buNone/>
            </a:pPr>
            <a:endParaRPr lang="tr-TR" dirty="0" smtClean="0"/>
          </a:p>
          <a:p>
            <a:pPr algn="ctr">
              <a:buNone/>
            </a:pPr>
            <a:r>
              <a:rPr lang="tr-TR" dirty="0" smtClean="0"/>
              <a:t>YAŞANABİLİRLİK VE YAŞAYABİLİRLİK </a:t>
            </a:r>
          </a:p>
          <a:p>
            <a:pPr>
              <a:buNone/>
            </a:pPr>
            <a:endParaRPr lang="tr-TR" dirty="0" smtClean="0"/>
          </a:p>
          <a:p>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YAŞANABİLİRLİK VE YAŞAYABİLİRLİK</a:t>
            </a:r>
            <a:endParaRPr lang="tr-TR" dirty="0"/>
          </a:p>
        </p:txBody>
      </p:sp>
      <p:sp>
        <p:nvSpPr>
          <p:cNvPr id="3" name="2 İçerik Yer Tutucusu"/>
          <p:cNvSpPr>
            <a:spLocks noGrp="1"/>
          </p:cNvSpPr>
          <p:nvPr>
            <p:ph sz="quarter" idx="1"/>
          </p:nvPr>
        </p:nvSpPr>
        <p:spPr/>
        <p:txBody>
          <a:bodyPr/>
          <a:lstStyle/>
          <a:p>
            <a:r>
              <a:rPr lang="tr-TR" dirty="0" smtClean="0"/>
              <a:t>Yaşanabilirlik (</a:t>
            </a:r>
            <a:r>
              <a:rPr lang="tr-TR" dirty="0" err="1" smtClean="0"/>
              <a:t>Vitality</a:t>
            </a:r>
            <a:r>
              <a:rPr lang="tr-TR" dirty="0" smtClean="0"/>
              <a:t>):</a:t>
            </a:r>
          </a:p>
          <a:p>
            <a:pPr>
              <a:buNone/>
            </a:pPr>
            <a:r>
              <a:rPr lang="tr-TR" dirty="0" smtClean="0"/>
              <a:t>Bir bölgede kullanıcılarına sunulan yaşam kalitesi ve olanaklar dolayısıyla gözlemlenen canlılığın ölçüsü</a:t>
            </a:r>
          </a:p>
          <a:p>
            <a:pPr>
              <a:buNone/>
            </a:pPr>
            <a:endParaRPr lang="tr-TR" dirty="0" smtClean="0"/>
          </a:p>
          <a:p>
            <a:r>
              <a:rPr lang="tr-TR" dirty="0" smtClean="0"/>
              <a:t>Yaşayabilirlik  (</a:t>
            </a:r>
            <a:r>
              <a:rPr lang="tr-TR" dirty="0" err="1" smtClean="0"/>
              <a:t>Viability</a:t>
            </a:r>
            <a:r>
              <a:rPr lang="tr-TR" dirty="0" smtClean="0"/>
              <a:t>): </a:t>
            </a:r>
          </a:p>
          <a:p>
            <a:pPr>
              <a:buNone/>
            </a:pPr>
            <a:r>
              <a:rPr lang="tr-TR" dirty="0" smtClean="0"/>
              <a:t>Bir bölgenin karşılaştığı dönüşümler karşısında kendi özgün niteliğini koruyarak uyarlanabilme ve varlığını devam ettirebilme kapasitesinin ölçüsü</a:t>
            </a:r>
            <a:endParaRPr lang="tr-T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buNone/>
            </a:pPr>
            <a:r>
              <a:rPr lang="tr-TR" sz="2000" dirty="0" smtClean="0">
                <a:solidFill>
                  <a:srgbClr val="FF0000"/>
                </a:solidFill>
              </a:rPr>
              <a:t>Planlama politikaları:</a:t>
            </a:r>
          </a:p>
          <a:p>
            <a:r>
              <a:rPr lang="tr-TR" sz="2000" dirty="0" smtClean="0"/>
              <a:t>İngiltere- </a:t>
            </a:r>
            <a:r>
              <a:rPr lang="en-US" sz="2000" dirty="0" err="1" smtClean="0"/>
              <a:t>Plann</a:t>
            </a:r>
            <a:r>
              <a:rPr lang="tr-TR" sz="2000" dirty="0" smtClean="0"/>
              <a:t>i</a:t>
            </a:r>
            <a:r>
              <a:rPr lang="en-US" sz="2000" dirty="0" err="1" smtClean="0"/>
              <a:t>ng</a:t>
            </a:r>
            <a:r>
              <a:rPr lang="en-US" sz="2000" dirty="0" smtClean="0"/>
              <a:t> </a:t>
            </a:r>
            <a:r>
              <a:rPr lang="en-US" sz="2000" dirty="0" err="1" smtClean="0"/>
              <a:t>Pol</a:t>
            </a:r>
            <a:r>
              <a:rPr lang="tr-TR" sz="2000" dirty="0" smtClean="0"/>
              <a:t>i</a:t>
            </a:r>
            <a:r>
              <a:rPr lang="en-US" sz="2000" dirty="0" smtClean="0"/>
              <a:t>cy </a:t>
            </a:r>
            <a:r>
              <a:rPr lang="en-US" sz="2000" dirty="0" err="1" smtClean="0"/>
              <a:t>Gu</a:t>
            </a:r>
            <a:r>
              <a:rPr lang="tr-TR" sz="2000" dirty="0" smtClean="0"/>
              <a:t>i</a:t>
            </a:r>
            <a:r>
              <a:rPr lang="en-US" sz="2000" dirty="0" smtClean="0"/>
              <a:t>dance 6:</a:t>
            </a:r>
            <a:r>
              <a:rPr lang="tr-TR" sz="2000" dirty="0" smtClean="0"/>
              <a:t> </a:t>
            </a:r>
            <a:r>
              <a:rPr lang="en-US" sz="2000" dirty="0" smtClean="0"/>
              <a:t>Town </a:t>
            </a:r>
            <a:r>
              <a:rPr lang="en-US" sz="2000" dirty="0" err="1" smtClean="0"/>
              <a:t>Centres</a:t>
            </a:r>
            <a:r>
              <a:rPr lang="en-US" sz="2000" dirty="0" smtClean="0"/>
              <a:t> &amp; </a:t>
            </a:r>
            <a:r>
              <a:rPr lang="en-US" sz="2000" dirty="0" err="1" smtClean="0"/>
              <a:t>Reta</a:t>
            </a:r>
            <a:r>
              <a:rPr lang="tr-TR" sz="2000" dirty="0" smtClean="0"/>
              <a:t>i</a:t>
            </a:r>
            <a:r>
              <a:rPr lang="en-US" sz="2000" dirty="0" smtClean="0"/>
              <a:t>l Developments</a:t>
            </a:r>
            <a:endParaRPr lang="tr-TR" sz="2000" dirty="0" smtClean="0"/>
          </a:p>
          <a:p>
            <a:r>
              <a:rPr lang="tr-TR" sz="2000" dirty="0" smtClean="0"/>
              <a:t>İskoçya- </a:t>
            </a:r>
            <a:r>
              <a:rPr lang="tr-TR" sz="2000" dirty="0" err="1" smtClean="0"/>
              <a:t>Scottish</a:t>
            </a:r>
            <a:r>
              <a:rPr lang="tr-TR" sz="2000" dirty="0" smtClean="0"/>
              <a:t> </a:t>
            </a:r>
            <a:r>
              <a:rPr lang="tr-TR" sz="2000" dirty="0" err="1" smtClean="0"/>
              <a:t>Planning</a:t>
            </a:r>
            <a:r>
              <a:rPr lang="tr-TR" sz="2000" dirty="0" smtClean="0"/>
              <a:t> </a:t>
            </a:r>
            <a:r>
              <a:rPr lang="tr-TR" sz="2000" dirty="0" err="1" smtClean="0"/>
              <a:t>Policy</a:t>
            </a:r>
            <a:r>
              <a:rPr lang="tr-TR" sz="2000" dirty="0" smtClean="0"/>
              <a:t> SPP 8: </a:t>
            </a:r>
            <a:r>
              <a:rPr lang="tr-TR" sz="2000" dirty="0" err="1" smtClean="0"/>
              <a:t>Town</a:t>
            </a:r>
            <a:r>
              <a:rPr lang="tr-TR" sz="2000" dirty="0" smtClean="0"/>
              <a:t> </a:t>
            </a:r>
            <a:r>
              <a:rPr lang="tr-TR" sz="2000" dirty="0" err="1" smtClean="0"/>
              <a:t>Centres</a:t>
            </a:r>
            <a:r>
              <a:rPr lang="tr-TR" sz="2000" dirty="0" smtClean="0"/>
              <a:t> </a:t>
            </a:r>
            <a:r>
              <a:rPr lang="tr-TR" sz="2000" dirty="0" err="1" smtClean="0"/>
              <a:t>And</a:t>
            </a:r>
            <a:r>
              <a:rPr lang="tr-TR" sz="2000" dirty="0" smtClean="0"/>
              <a:t> </a:t>
            </a:r>
            <a:r>
              <a:rPr lang="tr-TR" sz="2000" dirty="0" err="1" smtClean="0"/>
              <a:t>Retailing</a:t>
            </a:r>
            <a:endParaRPr lang="tr-TR" sz="2000" dirty="0" smtClean="0"/>
          </a:p>
          <a:p>
            <a:r>
              <a:rPr lang="tr-TR" sz="2000" dirty="0" smtClean="0"/>
              <a:t>İrlanda- </a:t>
            </a:r>
            <a:r>
              <a:rPr lang="tr-TR" sz="2000" dirty="0" err="1" smtClean="0"/>
              <a:t>Retail</a:t>
            </a:r>
            <a:r>
              <a:rPr lang="tr-TR" sz="2000" dirty="0" smtClean="0"/>
              <a:t> </a:t>
            </a:r>
            <a:r>
              <a:rPr lang="tr-TR" sz="2000" dirty="0" err="1" smtClean="0"/>
              <a:t>Planning</a:t>
            </a:r>
            <a:r>
              <a:rPr lang="tr-TR" sz="2000" dirty="0" smtClean="0"/>
              <a:t> </a:t>
            </a:r>
            <a:r>
              <a:rPr lang="tr-TR" sz="2000" dirty="0" err="1" smtClean="0"/>
              <a:t>Policy</a:t>
            </a:r>
            <a:r>
              <a:rPr lang="tr-TR" sz="2000" dirty="0" smtClean="0"/>
              <a:t>- </a:t>
            </a:r>
            <a:r>
              <a:rPr lang="tr-TR" sz="2000" dirty="0" err="1" smtClean="0"/>
              <a:t>Guidelines</a:t>
            </a:r>
            <a:r>
              <a:rPr lang="tr-TR" sz="2000" dirty="0" smtClean="0"/>
              <a:t> </a:t>
            </a:r>
            <a:r>
              <a:rPr lang="tr-TR" sz="2000" dirty="0" err="1" smtClean="0"/>
              <a:t>For</a:t>
            </a:r>
            <a:r>
              <a:rPr lang="tr-TR" sz="2000" dirty="0" smtClean="0"/>
              <a:t> </a:t>
            </a:r>
            <a:r>
              <a:rPr lang="tr-TR" sz="2000" dirty="0" err="1" smtClean="0"/>
              <a:t>Planning</a:t>
            </a:r>
            <a:r>
              <a:rPr lang="tr-TR" sz="2000" dirty="0" smtClean="0"/>
              <a:t> </a:t>
            </a:r>
            <a:r>
              <a:rPr lang="tr-TR" sz="2000" dirty="0" err="1" smtClean="0"/>
              <a:t>Authorities</a:t>
            </a:r>
            <a:endParaRPr lang="tr-TR" sz="2000" dirty="0" smtClean="0"/>
          </a:p>
          <a:p>
            <a:pPr>
              <a:buNone/>
            </a:pPr>
            <a:r>
              <a:rPr lang="tr-TR" sz="2000" dirty="0" smtClean="0"/>
              <a:t>Raporlar: </a:t>
            </a:r>
          </a:p>
          <a:p>
            <a:r>
              <a:rPr lang="tr-TR" sz="2000" dirty="0" smtClean="0"/>
              <a:t>Portekiz- </a:t>
            </a:r>
            <a:r>
              <a:rPr lang="tr-TR" sz="2000" dirty="0" err="1" smtClean="0"/>
              <a:t>Innovation</a:t>
            </a:r>
            <a:r>
              <a:rPr lang="tr-TR" sz="2000" dirty="0" smtClean="0"/>
              <a:t> in </a:t>
            </a:r>
            <a:r>
              <a:rPr lang="tr-TR" sz="2000" dirty="0" err="1" smtClean="0"/>
              <a:t>Traditional</a:t>
            </a:r>
            <a:r>
              <a:rPr lang="tr-TR" sz="2000" dirty="0" smtClean="0"/>
              <a:t> </a:t>
            </a:r>
            <a:r>
              <a:rPr lang="tr-TR" sz="2000" dirty="0" err="1" smtClean="0"/>
              <a:t>Commerce</a:t>
            </a:r>
            <a:endParaRPr lang="tr-TR" sz="2000" dirty="0" smtClean="0"/>
          </a:p>
          <a:p>
            <a:r>
              <a:rPr lang="tr-TR" sz="2000" dirty="0" smtClean="0"/>
              <a:t>İngiltere- </a:t>
            </a:r>
            <a:r>
              <a:rPr lang="tr-TR" sz="2000" dirty="0" err="1" smtClean="0"/>
              <a:t>Vital</a:t>
            </a:r>
            <a:r>
              <a:rPr lang="tr-TR" sz="2000" dirty="0" smtClean="0"/>
              <a:t> </a:t>
            </a:r>
            <a:r>
              <a:rPr lang="tr-TR" sz="2000" dirty="0" err="1" smtClean="0"/>
              <a:t>and</a:t>
            </a:r>
            <a:r>
              <a:rPr lang="tr-TR" sz="2000" dirty="0" smtClean="0"/>
              <a:t> </a:t>
            </a:r>
            <a:r>
              <a:rPr lang="tr-TR" sz="2000" dirty="0" err="1" smtClean="0"/>
              <a:t>Viable</a:t>
            </a:r>
            <a:r>
              <a:rPr lang="tr-TR" sz="2000" dirty="0" smtClean="0"/>
              <a:t> </a:t>
            </a:r>
            <a:r>
              <a:rPr lang="tr-TR" sz="2000" dirty="0" err="1" smtClean="0"/>
              <a:t>Town</a:t>
            </a:r>
            <a:r>
              <a:rPr lang="tr-TR" sz="2000" dirty="0" smtClean="0"/>
              <a:t> </a:t>
            </a:r>
            <a:r>
              <a:rPr lang="tr-TR" sz="2000" dirty="0" err="1" smtClean="0"/>
              <a:t>Centres</a:t>
            </a:r>
            <a:r>
              <a:rPr lang="tr-TR" sz="2000" dirty="0" smtClean="0"/>
              <a:t> </a:t>
            </a:r>
            <a:endParaRPr lang="tr-TR" sz="2000" dirty="0"/>
          </a:p>
        </p:txBody>
      </p:sp>
      <p:sp>
        <p:nvSpPr>
          <p:cNvPr id="4" name="1 Başlık"/>
          <p:cNvSpPr>
            <a:spLocks noGrp="1"/>
          </p:cNvSpPr>
          <p:nvPr>
            <p:ph type="title"/>
          </p:nvPr>
        </p:nvSpPr>
        <p:spPr/>
        <p:txBody>
          <a:bodyPr>
            <a:noAutofit/>
          </a:bodyPr>
          <a:lstStyle/>
          <a:p>
            <a:r>
              <a:rPr lang="tr-TR" sz="2400" b="1" dirty="0" smtClean="0"/>
              <a:t>DÜNYADA KENT MERKEZLERİNDEKİ TİCARET BÖLGELERİNİN CANLANDIRILMASINA İLİŞKİN YAKLAŞIMLAR</a:t>
            </a:r>
            <a:endParaRPr lang="tr-TR"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Planlama Politikaları</a:t>
            </a:r>
            <a:endParaRPr lang="tr-TR" dirty="0"/>
          </a:p>
        </p:txBody>
      </p:sp>
      <p:sp>
        <p:nvSpPr>
          <p:cNvPr id="3" name="2 İçerik Yer Tutucusu"/>
          <p:cNvSpPr>
            <a:spLocks noGrp="1"/>
          </p:cNvSpPr>
          <p:nvPr>
            <p:ph sz="quarter" idx="1"/>
          </p:nvPr>
        </p:nvSpPr>
        <p:spPr>
          <a:xfrm>
            <a:off x="301752" y="1527048"/>
            <a:ext cx="8503920" cy="893840"/>
          </a:xfrm>
        </p:spPr>
        <p:txBody>
          <a:bodyPr>
            <a:normAutofit lnSpcReduction="10000"/>
          </a:bodyPr>
          <a:lstStyle/>
          <a:p>
            <a:r>
              <a:rPr lang="tr-TR" dirty="0" smtClean="0"/>
              <a:t>Ticaret Bölgelerinde  yaşanabilirlik ve yaşayabilirliğin sağlanabilmesi için geliştirilen planlama politikaları </a:t>
            </a:r>
          </a:p>
          <a:p>
            <a:pPr>
              <a:buNone/>
            </a:pPr>
            <a:endParaRPr lang="tr-TR" dirty="0"/>
          </a:p>
        </p:txBody>
      </p:sp>
      <p:pic>
        <p:nvPicPr>
          <p:cNvPr id="1028" name="Picture 4"/>
          <p:cNvPicPr>
            <a:picLocks noChangeAspect="1" noChangeArrowheads="1"/>
          </p:cNvPicPr>
          <p:nvPr/>
        </p:nvPicPr>
        <p:blipFill>
          <a:blip r:embed="rId3" cstate="print"/>
          <a:srcRect l="40120" t="10454" r="26121" b="6250"/>
          <a:stretch>
            <a:fillRect/>
          </a:stretch>
        </p:blipFill>
        <p:spPr bwMode="auto">
          <a:xfrm>
            <a:off x="323529" y="2348880"/>
            <a:ext cx="2664296" cy="369593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35139" t="10454" r="32208" b="6250"/>
          <a:stretch>
            <a:fillRect/>
          </a:stretch>
        </p:blipFill>
        <p:spPr bwMode="auto">
          <a:xfrm>
            <a:off x="3266627" y="2348880"/>
            <a:ext cx="2610745" cy="3744416"/>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40673" t="10454" r="26674" b="6250"/>
          <a:stretch>
            <a:fillRect/>
          </a:stretch>
        </p:blipFill>
        <p:spPr bwMode="auto">
          <a:xfrm>
            <a:off x="6084168" y="2276872"/>
            <a:ext cx="2610746" cy="3744416"/>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b="1" dirty="0" smtClean="0"/>
              <a:t>DÜNYADA KENT MERKEZLERİNDEKİ TİCARET BÖLGELERİNİN CANLANDIRILMASINA İLİŞKİN YAKLAŞIMLAR</a:t>
            </a:r>
            <a:endParaRPr lang="tr-TR" sz="2400" dirty="0"/>
          </a:p>
        </p:txBody>
      </p:sp>
      <p:sp>
        <p:nvSpPr>
          <p:cNvPr id="3" name="2 İçerik Yer Tutucusu"/>
          <p:cNvSpPr>
            <a:spLocks noGrp="1"/>
          </p:cNvSpPr>
          <p:nvPr>
            <p:ph sz="quarter" idx="1"/>
          </p:nvPr>
        </p:nvSpPr>
        <p:spPr/>
        <p:txBody>
          <a:bodyPr>
            <a:normAutofit/>
          </a:bodyPr>
          <a:lstStyle/>
          <a:p>
            <a:pPr>
              <a:buNone/>
            </a:pPr>
            <a:r>
              <a:rPr lang="tr-TR" sz="2000" dirty="0" smtClean="0">
                <a:solidFill>
                  <a:srgbClr val="FF0000"/>
                </a:solidFill>
              </a:rPr>
              <a:t>Programlar : </a:t>
            </a:r>
          </a:p>
          <a:p>
            <a:pPr>
              <a:buNone/>
            </a:pPr>
            <a:r>
              <a:rPr lang="tr-TR" sz="2000" dirty="0" smtClean="0"/>
              <a:t>Avrupa Birliği üyesi 21 ülkede kent merkezlerindeki ticaret bölgelerinin sürdürülebilir gelişimlerinin sağlanmasına yönelik olarak planlama politikası olduğu bildirilmektedir. (</a:t>
            </a:r>
            <a:r>
              <a:rPr lang="en-US" sz="2000" dirty="0" smtClean="0"/>
              <a:t>Retail Trade as an Actor in Balanced Spatial Planning and Sustainable</a:t>
            </a:r>
            <a:r>
              <a:rPr lang="tr-TR" sz="2000" dirty="0" smtClean="0"/>
              <a:t> </a:t>
            </a:r>
            <a:r>
              <a:rPr lang="tr-TR" sz="2000" dirty="0" err="1" smtClean="0"/>
              <a:t>Development</a:t>
            </a:r>
            <a:r>
              <a:rPr lang="en-US" sz="2000" dirty="0" smtClean="0"/>
              <a:t> </a:t>
            </a:r>
            <a:r>
              <a:rPr lang="tr-TR" sz="2000" dirty="0" err="1" smtClean="0"/>
              <a:t>Report</a:t>
            </a:r>
            <a:r>
              <a:rPr lang="tr-TR" sz="2000" dirty="0" smtClean="0"/>
              <a:t>, Avrupa Birliği, </a:t>
            </a:r>
            <a:r>
              <a:rPr lang="en-US" sz="2000" dirty="0" smtClean="0"/>
              <a:t>23-24 </a:t>
            </a:r>
            <a:r>
              <a:rPr lang="tr-TR" sz="2000" dirty="0" smtClean="0"/>
              <a:t>Ekim</a:t>
            </a:r>
            <a:r>
              <a:rPr lang="en-US" sz="2000" dirty="0" smtClean="0"/>
              <a:t> 2008</a:t>
            </a:r>
            <a:r>
              <a:rPr lang="tr-TR" sz="2000" dirty="0" smtClean="0"/>
              <a:t>’de </a:t>
            </a:r>
            <a:r>
              <a:rPr lang="en-US" sz="2000" dirty="0" smtClean="0"/>
              <a:t>Paris</a:t>
            </a:r>
            <a:r>
              <a:rPr lang="tr-TR" sz="2000" dirty="0" smtClean="0"/>
              <a:t>)</a:t>
            </a:r>
          </a:p>
          <a:p>
            <a:pPr>
              <a:buNone/>
            </a:pPr>
            <a:endParaRPr lang="tr-TR" sz="2000" dirty="0" smtClean="0"/>
          </a:p>
          <a:p>
            <a:r>
              <a:rPr lang="en-GB" sz="2000" dirty="0" smtClean="0"/>
              <a:t>“Town Centre Management Schemes” </a:t>
            </a:r>
            <a:r>
              <a:rPr lang="tr-TR" sz="2000" dirty="0" smtClean="0"/>
              <a:t>İngiltere </a:t>
            </a:r>
            <a:r>
              <a:rPr lang="en-GB" sz="2000" dirty="0" smtClean="0"/>
              <a:t>(Reeve, 2004</a:t>
            </a:r>
            <a:r>
              <a:rPr lang="tr-TR" sz="2000" dirty="0" smtClean="0"/>
              <a:t>)</a:t>
            </a:r>
            <a:r>
              <a:rPr lang="en-GB" sz="2000" dirty="0" smtClean="0"/>
              <a:t> </a:t>
            </a:r>
            <a:endParaRPr lang="tr-TR" sz="2000" dirty="0" smtClean="0"/>
          </a:p>
          <a:p>
            <a:r>
              <a:rPr lang="en-GB" sz="2000" dirty="0" smtClean="0"/>
              <a:t> “</a:t>
            </a:r>
            <a:r>
              <a:rPr lang="tr-TR" sz="2000" dirty="0" err="1" smtClean="0"/>
              <a:t>Townscape</a:t>
            </a:r>
            <a:r>
              <a:rPr lang="tr-TR" sz="2000" dirty="0" smtClean="0"/>
              <a:t> </a:t>
            </a:r>
            <a:r>
              <a:rPr lang="tr-TR" sz="2000" dirty="0" err="1" smtClean="0"/>
              <a:t>Heritage</a:t>
            </a:r>
            <a:r>
              <a:rPr lang="tr-TR" sz="2000" dirty="0" smtClean="0"/>
              <a:t> </a:t>
            </a:r>
            <a:r>
              <a:rPr lang="tr-TR" sz="2000" dirty="0" err="1" smtClean="0"/>
              <a:t>Initiatives</a:t>
            </a:r>
            <a:r>
              <a:rPr lang="tr-TR" sz="2000" dirty="0" smtClean="0"/>
              <a:t>” Programı   İngiltere (</a:t>
            </a:r>
            <a:r>
              <a:rPr lang="en-GB" sz="2000" dirty="0" smtClean="0"/>
              <a:t>Shipley and Reeve, 2010) </a:t>
            </a:r>
            <a:endParaRPr lang="tr-TR" sz="2000" dirty="0" smtClean="0"/>
          </a:p>
          <a:p>
            <a:r>
              <a:rPr lang="tr-TR" sz="2000" dirty="0" smtClean="0"/>
              <a:t>“URBCOM” (</a:t>
            </a:r>
            <a:r>
              <a:rPr lang="tr-TR" sz="2000" dirty="0" err="1" smtClean="0"/>
              <a:t>Commercial</a:t>
            </a:r>
            <a:r>
              <a:rPr lang="tr-TR" sz="2000" dirty="0" smtClean="0"/>
              <a:t> </a:t>
            </a:r>
            <a:r>
              <a:rPr lang="tr-TR" sz="2000" dirty="0" err="1" smtClean="0"/>
              <a:t>Urbanism</a:t>
            </a:r>
            <a:r>
              <a:rPr lang="tr-TR" sz="2000" dirty="0" smtClean="0"/>
              <a:t>) Programı      Portekiz </a:t>
            </a:r>
            <a:r>
              <a:rPr lang="en-GB" sz="2000" dirty="0" smtClean="0"/>
              <a:t>(Balsas, 2000)</a:t>
            </a:r>
            <a:endParaRPr lang="tr-TR" sz="2000" dirty="0" smtClean="0"/>
          </a:p>
          <a:p>
            <a:r>
              <a:rPr lang="en-GB" sz="2000" dirty="0" smtClean="0"/>
              <a:t>The “Main Street Program” </a:t>
            </a:r>
            <a:r>
              <a:rPr lang="tr-TR" sz="2000" dirty="0" smtClean="0"/>
              <a:t>ABD</a:t>
            </a:r>
            <a:r>
              <a:rPr lang="en-GB" sz="2000" dirty="0" smtClean="0"/>
              <a:t> (</a:t>
            </a:r>
            <a:r>
              <a:rPr lang="en-GB" sz="2000" dirty="0" err="1" smtClean="0"/>
              <a:t>Listokin</a:t>
            </a:r>
            <a:r>
              <a:rPr lang="en-GB" sz="2000" dirty="0" smtClean="0"/>
              <a:t> </a:t>
            </a:r>
            <a:r>
              <a:rPr lang="en-GB" sz="2000" i="1" dirty="0" smtClean="0"/>
              <a:t>et al., </a:t>
            </a:r>
            <a:r>
              <a:rPr lang="en-GB" sz="2000" dirty="0" smtClean="0"/>
              <a:t>1998), </a:t>
            </a:r>
            <a:endParaRPr lang="tr-TR" sz="2000" dirty="0" smtClean="0"/>
          </a:p>
          <a:p>
            <a:endParaRPr lang="tr-TR"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b="1" dirty="0" smtClean="0"/>
              <a:t>DÜNYADA KENT MERKEZLERİNDEKİ TİCARET BÖLGELERİNİN CANLANDIRILMASINA İLİŞKİN YAKLAŞIMLAR</a:t>
            </a:r>
            <a:endParaRPr lang="tr-TR" sz="2400" dirty="0"/>
          </a:p>
        </p:txBody>
      </p:sp>
      <p:sp>
        <p:nvSpPr>
          <p:cNvPr id="3" name="2 İçerik Yer Tutucusu"/>
          <p:cNvSpPr>
            <a:spLocks noGrp="1"/>
          </p:cNvSpPr>
          <p:nvPr>
            <p:ph sz="quarter" idx="1"/>
          </p:nvPr>
        </p:nvSpPr>
        <p:spPr/>
        <p:txBody>
          <a:bodyPr>
            <a:normAutofit/>
          </a:bodyPr>
          <a:lstStyle/>
          <a:p>
            <a:pPr>
              <a:buNone/>
            </a:pPr>
            <a:r>
              <a:rPr lang="tr-TR" sz="2000" dirty="0" smtClean="0">
                <a:solidFill>
                  <a:srgbClr val="FF0000"/>
                </a:solidFill>
              </a:rPr>
              <a:t>Kent merkezi yeniden canlandırma programlarının temel başlıkları:</a:t>
            </a:r>
          </a:p>
          <a:p>
            <a:r>
              <a:rPr lang="tr-TR" dirty="0" err="1" smtClean="0"/>
              <a:t>Town</a:t>
            </a:r>
            <a:r>
              <a:rPr lang="tr-TR" dirty="0" smtClean="0"/>
              <a:t> </a:t>
            </a:r>
            <a:r>
              <a:rPr lang="tr-TR" dirty="0" err="1" smtClean="0"/>
              <a:t>Centre</a:t>
            </a:r>
            <a:r>
              <a:rPr lang="tr-TR" dirty="0" smtClean="0"/>
              <a:t> </a:t>
            </a:r>
            <a:r>
              <a:rPr lang="tr-TR" dirty="0" err="1" smtClean="0"/>
              <a:t>Management</a:t>
            </a:r>
            <a:r>
              <a:rPr lang="tr-TR" dirty="0" smtClean="0"/>
              <a:t> </a:t>
            </a:r>
            <a:r>
              <a:rPr lang="tr-TR" dirty="0" err="1" smtClean="0"/>
              <a:t>Schemes</a:t>
            </a:r>
            <a:r>
              <a:rPr lang="tr-TR" dirty="0" smtClean="0"/>
              <a:t>,URBCOM:</a:t>
            </a:r>
          </a:p>
          <a:p>
            <a:pPr marL="533400" indent="-533400">
              <a:buFont typeface="+mj-lt"/>
              <a:buAutoNum type="arabicPeriod"/>
            </a:pPr>
            <a:r>
              <a:rPr lang="tr-TR" sz="1700" dirty="0" smtClean="0"/>
              <a:t>Çekicilik (</a:t>
            </a:r>
            <a:r>
              <a:rPr lang="tr-TR" sz="1700" dirty="0" err="1" smtClean="0"/>
              <a:t>Attractions</a:t>
            </a:r>
            <a:r>
              <a:rPr lang="tr-TR" sz="1700" dirty="0" smtClean="0"/>
              <a:t>) </a:t>
            </a:r>
          </a:p>
          <a:p>
            <a:pPr marL="533400" indent="-533400">
              <a:buFont typeface="+mj-lt"/>
              <a:buAutoNum type="arabicPeriod"/>
            </a:pPr>
            <a:r>
              <a:rPr lang="tr-TR" sz="1700" dirty="0" smtClean="0"/>
              <a:t>Ulaşılabilirlik (</a:t>
            </a:r>
            <a:r>
              <a:rPr lang="tr-TR" sz="1700" dirty="0" err="1" smtClean="0"/>
              <a:t>Accessibility</a:t>
            </a:r>
            <a:r>
              <a:rPr lang="tr-TR" sz="1700" dirty="0" smtClean="0"/>
              <a:t>)</a:t>
            </a:r>
          </a:p>
          <a:p>
            <a:pPr marL="533400" indent="-533400">
              <a:buFont typeface="+mj-lt"/>
              <a:buAutoNum type="arabicPeriod"/>
            </a:pPr>
            <a:r>
              <a:rPr lang="tr-TR" sz="1700" dirty="0" smtClean="0"/>
              <a:t>Servisler konusunda yeterlilik (</a:t>
            </a:r>
            <a:r>
              <a:rPr lang="tr-TR" sz="1700" dirty="0" err="1" smtClean="0"/>
              <a:t>Amenities</a:t>
            </a:r>
            <a:r>
              <a:rPr lang="tr-TR" sz="1700" dirty="0" smtClean="0"/>
              <a:t>)</a:t>
            </a:r>
          </a:p>
          <a:p>
            <a:pPr marL="533400" indent="-533400">
              <a:buFont typeface="+mj-lt"/>
              <a:buAutoNum type="arabicPeriod"/>
            </a:pPr>
            <a:r>
              <a:rPr lang="tr-TR" sz="1700" dirty="0" smtClean="0"/>
              <a:t>Etkinlik (</a:t>
            </a:r>
            <a:r>
              <a:rPr lang="tr-TR" sz="1700" dirty="0" err="1" smtClean="0"/>
              <a:t>Actions</a:t>
            </a:r>
            <a:r>
              <a:rPr lang="tr-TR" sz="1700" dirty="0" smtClean="0"/>
              <a:t>)</a:t>
            </a:r>
            <a:endParaRPr lang="tr-TR" dirty="0" smtClean="0"/>
          </a:p>
          <a:p>
            <a:r>
              <a:rPr lang="tr-TR" dirty="0" err="1" smtClean="0"/>
              <a:t>Main</a:t>
            </a:r>
            <a:r>
              <a:rPr lang="tr-TR" dirty="0" smtClean="0"/>
              <a:t> </a:t>
            </a:r>
            <a:r>
              <a:rPr lang="tr-TR" dirty="0" err="1" smtClean="0"/>
              <a:t>Street</a:t>
            </a:r>
            <a:r>
              <a:rPr lang="tr-TR" dirty="0" smtClean="0"/>
              <a:t>  </a:t>
            </a:r>
            <a:r>
              <a:rPr lang="tr-TR" dirty="0" err="1" smtClean="0"/>
              <a:t>Renewal</a:t>
            </a:r>
            <a:r>
              <a:rPr lang="tr-TR" dirty="0" smtClean="0"/>
              <a:t>: </a:t>
            </a:r>
          </a:p>
          <a:p>
            <a:pPr marL="514350" indent="-514350">
              <a:buFont typeface="+mj-lt"/>
              <a:buAutoNum type="arabicPeriod"/>
            </a:pPr>
            <a:r>
              <a:rPr lang="tr-TR" sz="1700" dirty="0" smtClean="0"/>
              <a:t>Organizasyon (</a:t>
            </a:r>
            <a:r>
              <a:rPr lang="tr-TR" sz="1700" dirty="0" err="1" smtClean="0"/>
              <a:t>Organization</a:t>
            </a:r>
            <a:r>
              <a:rPr lang="tr-TR" sz="1700" dirty="0" smtClean="0"/>
              <a:t>)</a:t>
            </a:r>
          </a:p>
          <a:p>
            <a:pPr marL="514350" indent="-514350">
              <a:buFont typeface="+mj-lt"/>
              <a:buAutoNum type="arabicPeriod"/>
            </a:pPr>
            <a:r>
              <a:rPr lang="tr-TR" sz="1700" dirty="0" smtClean="0"/>
              <a:t>Tasarım (</a:t>
            </a:r>
            <a:r>
              <a:rPr lang="tr-TR" sz="1700" dirty="0" err="1" smtClean="0"/>
              <a:t>Design</a:t>
            </a:r>
            <a:r>
              <a:rPr lang="tr-TR" sz="1700" dirty="0" smtClean="0"/>
              <a:t>)</a:t>
            </a:r>
          </a:p>
          <a:p>
            <a:pPr marL="514350" indent="-514350">
              <a:buFont typeface="+mj-lt"/>
              <a:buAutoNum type="arabicPeriod"/>
            </a:pPr>
            <a:r>
              <a:rPr lang="tr-TR" sz="1700" dirty="0" smtClean="0"/>
              <a:t>Pazarlama (</a:t>
            </a:r>
            <a:r>
              <a:rPr lang="tr-TR" sz="1700" dirty="0" err="1" smtClean="0"/>
              <a:t>Promotion</a:t>
            </a:r>
            <a:r>
              <a:rPr lang="tr-TR" sz="1700" dirty="0" smtClean="0"/>
              <a:t>)</a:t>
            </a:r>
          </a:p>
          <a:p>
            <a:pPr marL="514350" indent="-514350">
              <a:buFont typeface="+mj-lt"/>
              <a:buAutoNum type="arabicPeriod"/>
            </a:pPr>
            <a:r>
              <a:rPr lang="tr-TR" sz="1700" dirty="0" smtClean="0"/>
              <a:t>Ekonomik yeniden yapılanma (</a:t>
            </a:r>
            <a:r>
              <a:rPr lang="tr-TR" sz="1700" dirty="0" err="1" smtClean="0"/>
              <a:t>Economic</a:t>
            </a:r>
            <a:r>
              <a:rPr lang="tr-TR" sz="1700" dirty="0" smtClean="0"/>
              <a:t> </a:t>
            </a:r>
            <a:r>
              <a:rPr lang="tr-TR" sz="1700" dirty="0" err="1" smtClean="0"/>
              <a:t>Restructuring</a:t>
            </a:r>
            <a:r>
              <a:rPr lang="tr-TR" sz="1700" dirty="0" smtClean="0"/>
              <a:t>)</a:t>
            </a:r>
          </a:p>
          <a:p>
            <a:endParaRPr lang="tr-T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1556792"/>
            <a:ext cx="8534400" cy="758952"/>
          </a:xfrm>
        </p:spPr>
        <p:txBody>
          <a:bodyPr>
            <a:noAutofit/>
          </a:bodyPr>
          <a:lstStyle/>
          <a:p>
            <a:pPr algn="l"/>
            <a:endParaRPr lang="tr-TR" sz="2400" dirty="0">
              <a:solidFill>
                <a:srgbClr val="FF0000"/>
              </a:solidFill>
            </a:endParaRPr>
          </a:p>
        </p:txBody>
      </p:sp>
      <p:sp>
        <p:nvSpPr>
          <p:cNvPr id="4" name="3 Dikdörtgen"/>
          <p:cNvSpPr/>
          <p:nvPr/>
        </p:nvSpPr>
        <p:spPr>
          <a:xfrm>
            <a:off x="1151112" y="6858000"/>
            <a:ext cx="7992888" cy="4247317"/>
          </a:xfrm>
          <a:prstGeom prst="rect">
            <a:avLst/>
          </a:prstGeom>
        </p:spPr>
        <p:txBody>
          <a:bodyPr wrap="square">
            <a:spAutoFit/>
          </a:bodyPr>
          <a:lstStyle/>
          <a:p>
            <a:endParaRPr lang="tr-TR" b="1"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en-US" dirty="0" smtClean="0"/>
              <a:t>customer views: surveys of customers’</a:t>
            </a:r>
            <a:endParaRPr lang="tr-TR" dirty="0" smtClean="0"/>
          </a:p>
        </p:txBody>
      </p:sp>
      <p:sp>
        <p:nvSpPr>
          <p:cNvPr id="5" name="1 Başlık"/>
          <p:cNvSpPr txBox="1">
            <a:spLocks/>
          </p:cNvSpPr>
          <p:nvPr/>
        </p:nvSpPr>
        <p:spPr>
          <a:xfrm>
            <a:off x="301752" y="228600"/>
            <a:ext cx="8534400" cy="758952"/>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24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graphicFrame>
        <p:nvGraphicFramePr>
          <p:cNvPr id="6" name="5 Tablo"/>
          <p:cNvGraphicFramePr>
            <a:graphicFrameLocks noGrp="1"/>
          </p:cNvGraphicFramePr>
          <p:nvPr/>
        </p:nvGraphicFramePr>
        <p:xfrm>
          <a:off x="359532" y="1628800"/>
          <a:ext cx="8424936" cy="4193335"/>
        </p:xfrm>
        <a:graphic>
          <a:graphicData uri="http://schemas.openxmlformats.org/drawingml/2006/table">
            <a:tbl>
              <a:tblPr firstRow="1" bandRow="1">
                <a:tableStyleId>{5C22544A-7EE6-4342-B048-85BDC9FD1C3A}</a:tableStyleId>
              </a:tblPr>
              <a:tblGrid>
                <a:gridCol w="2232248"/>
                <a:gridCol w="6192688"/>
              </a:tblGrid>
              <a:tr h="361702">
                <a:tc>
                  <a:txBody>
                    <a:bodyPr/>
                    <a:lstStyle/>
                    <a:p>
                      <a:r>
                        <a:rPr lang="tr-TR" dirty="0" smtClean="0"/>
                        <a:t>Temalar</a:t>
                      </a:r>
                      <a:endParaRPr lang="tr-TR" dirty="0"/>
                    </a:p>
                  </a:txBody>
                  <a:tcPr/>
                </a:tc>
                <a:tc>
                  <a:txBody>
                    <a:bodyPr/>
                    <a:lstStyle/>
                    <a:p>
                      <a:r>
                        <a:rPr lang="tr-TR" dirty="0" smtClean="0"/>
                        <a:t>İlgili göstergeler</a:t>
                      </a:r>
                      <a:endParaRPr lang="tr-TR" dirty="0"/>
                    </a:p>
                  </a:txBody>
                  <a:tcPr/>
                </a:tc>
              </a:tr>
              <a:tr h="618578">
                <a:tc>
                  <a:txBody>
                    <a:bodyPr/>
                    <a:lstStyle/>
                    <a:p>
                      <a:r>
                        <a:rPr lang="tr-TR" sz="1600" dirty="0" smtClean="0"/>
                        <a:t>Ulaşılabilirlik</a:t>
                      </a:r>
                      <a:endParaRPr lang="tr-TR" sz="1600" dirty="0"/>
                    </a:p>
                  </a:txBody>
                  <a:tcPr/>
                </a:tc>
                <a:tc>
                  <a:txBody>
                    <a:bodyPr/>
                    <a:lstStyle/>
                    <a:p>
                      <a:r>
                        <a:rPr lang="tr-TR" sz="1600" dirty="0" smtClean="0"/>
                        <a:t>Toplu taşıma </a:t>
                      </a:r>
                      <a:r>
                        <a:rPr lang="tr-TR" sz="1600" dirty="0" err="1" smtClean="0"/>
                        <a:t>araçlarınınn</a:t>
                      </a:r>
                      <a:r>
                        <a:rPr lang="tr-TR" sz="1600" dirty="0" smtClean="0"/>
                        <a:t> ulaşım frekansları,</a:t>
                      </a:r>
                      <a:r>
                        <a:rPr lang="tr-TR" sz="1600" baseline="0" dirty="0" smtClean="0"/>
                        <a:t> otoparkların kalitesi, kapasiteleri, engelli ulaşımı, bisiklet ulaşımı vb….</a:t>
                      </a:r>
                      <a:endParaRPr lang="tr-TR" sz="1600" dirty="0"/>
                    </a:p>
                  </a:txBody>
                  <a:tcPr/>
                </a:tc>
              </a:tr>
              <a:tr h="399589">
                <a:tc>
                  <a:txBody>
                    <a:bodyPr/>
                    <a:lstStyle/>
                    <a:p>
                      <a:r>
                        <a:rPr lang="tr-TR" sz="1600" dirty="0" smtClean="0"/>
                        <a:t>Kullanıcı</a:t>
                      </a:r>
                      <a:r>
                        <a:rPr lang="tr-TR" sz="1600" baseline="0" dirty="0" smtClean="0"/>
                        <a:t> memnuniyeti</a:t>
                      </a:r>
                      <a:endParaRPr lang="tr-TR" sz="1600" dirty="0"/>
                    </a:p>
                  </a:txBody>
                  <a:tcPr/>
                </a:tc>
                <a:tc>
                  <a:txBody>
                    <a:bodyPr/>
                    <a:lstStyle/>
                    <a:p>
                      <a:r>
                        <a:rPr lang="tr-TR" sz="1600" dirty="0" smtClean="0"/>
                        <a:t>Kullanıcıların</a:t>
                      </a:r>
                      <a:r>
                        <a:rPr lang="tr-TR" sz="1600" baseline="0" dirty="0" smtClean="0"/>
                        <a:t> kullanım sıklıkları, ticari çekicilik öğeleri</a:t>
                      </a:r>
                      <a:endParaRPr lang="tr-TR" sz="1600" dirty="0"/>
                    </a:p>
                  </a:txBody>
                  <a:tcPr/>
                </a:tc>
              </a:tr>
              <a:tr h="410600">
                <a:tc>
                  <a:txBody>
                    <a:bodyPr/>
                    <a:lstStyle/>
                    <a:p>
                      <a:r>
                        <a:rPr lang="tr-TR" sz="1600" dirty="0" smtClean="0"/>
                        <a:t>Kullanım çeşitliliği</a:t>
                      </a:r>
                      <a:endParaRPr lang="tr-TR" sz="1600" dirty="0"/>
                    </a:p>
                  </a:txBody>
                  <a:tcPr/>
                </a:tc>
                <a:tc>
                  <a:txBody>
                    <a:bodyPr/>
                    <a:lstStyle/>
                    <a:p>
                      <a:r>
                        <a:rPr lang="tr-TR" sz="1600" dirty="0" smtClean="0"/>
                        <a:t>Farklı kullanımlara</a:t>
                      </a:r>
                      <a:r>
                        <a:rPr lang="tr-TR" sz="1600" baseline="0" dirty="0" smtClean="0"/>
                        <a:t> yönelik mekanların konum ve taban alanı değişimleri</a:t>
                      </a:r>
                      <a:endParaRPr lang="tr-TR" sz="1600" dirty="0"/>
                    </a:p>
                  </a:txBody>
                  <a:tcPr/>
                </a:tc>
              </a:tr>
              <a:tr h="618578">
                <a:tc>
                  <a:txBody>
                    <a:bodyPr/>
                    <a:lstStyle/>
                    <a:p>
                      <a:r>
                        <a:rPr lang="tr-TR" sz="1600" dirty="0" smtClean="0"/>
                        <a:t>Merkezin çevresel kalitesi</a:t>
                      </a:r>
                      <a:endParaRPr lang="tr-TR" sz="1600" dirty="0"/>
                    </a:p>
                  </a:txBody>
                  <a:tcPr/>
                </a:tc>
                <a:tc>
                  <a:txBody>
                    <a:bodyPr/>
                    <a:lstStyle/>
                    <a:p>
                      <a:r>
                        <a:rPr lang="tr-TR" sz="1600" dirty="0" smtClean="0"/>
                        <a:t>Estetik değerlendirmeler, bina durum analizleri</a:t>
                      </a:r>
                      <a:endParaRPr lang="tr-TR" sz="1600" dirty="0"/>
                    </a:p>
                  </a:txBody>
                  <a:tcPr/>
                </a:tc>
              </a:tr>
              <a:tr h="358383">
                <a:tc>
                  <a:txBody>
                    <a:bodyPr/>
                    <a:lstStyle/>
                    <a:p>
                      <a:r>
                        <a:rPr lang="tr-TR" sz="1600" dirty="0" smtClean="0"/>
                        <a:t>Yaya akışı</a:t>
                      </a:r>
                      <a:endParaRPr lang="tr-TR" sz="1600" dirty="0"/>
                    </a:p>
                  </a:txBody>
                  <a:tcPr/>
                </a:tc>
                <a:tc>
                  <a:txBody>
                    <a:bodyPr/>
                    <a:lstStyle/>
                    <a:p>
                      <a:r>
                        <a:rPr lang="tr-TR" sz="1600" dirty="0" smtClean="0"/>
                        <a:t>Farklı</a:t>
                      </a:r>
                      <a:r>
                        <a:rPr lang="tr-TR" sz="1600" baseline="0" dirty="0" smtClean="0"/>
                        <a:t> konumlar ve saatlerde yapılan yaya sayımları</a:t>
                      </a:r>
                      <a:endParaRPr lang="tr-TR" sz="1600" dirty="0"/>
                    </a:p>
                  </a:txBody>
                  <a:tcPr/>
                </a:tc>
              </a:tr>
              <a:tr h="358383">
                <a:tc>
                  <a:txBody>
                    <a:bodyPr/>
                    <a:lstStyle/>
                    <a:p>
                      <a:r>
                        <a:rPr lang="tr-TR" sz="1600" dirty="0" smtClean="0"/>
                        <a:t>Esnaf görüşü</a:t>
                      </a:r>
                      <a:endParaRPr lang="tr-TR" sz="1600" dirty="0"/>
                    </a:p>
                  </a:txBody>
                  <a:tcPr/>
                </a:tc>
                <a:tc>
                  <a:txBody>
                    <a:bodyPr/>
                    <a:lstStyle/>
                    <a:p>
                      <a:r>
                        <a:rPr lang="tr-TR" sz="1600" dirty="0" smtClean="0"/>
                        <a:t>Esnaf</a:t>
                      </a:r>
                      <a:r>
                        <a:rPr lang="tr-TR" sz="1600" baseline="0" dirty="0" smtClean="0"/>
                        <a:t> profilinde ve beklentilerindeki değişimler </a:t>
                      </a:r>
                      <a:endParaRPr lang="tr-TR" sz="1600" dirty="0"/>
                    </a:p>
                  </a:txBody>
                  <a:tcPr/>
                </a:tc>
              </a:tr>
              <a:tr h="444886">
                <a:tc>
                  <a:txBody>
                    <a:bodyPr/>
                    <a:lstStyle/>
                    <a:p>
                      <a:r>
                        <a:rPr lang="tr-TR" sz="1600" dirty="0" smtClean="0"/>
                        <a:t>Ticaret</a:t>
                      </a:r>
                      <a:r>
                        <a:rPr lang="tr-TR" sz="1600" baseline="0" dirty="0" smtClean="0"/>
                        <a:t> mekanları kiraları</a:t>
                      </a:r>
                      <a:endParaRPr lang="tr-TR" sz="1600" dirty="0"/>
                    </a:p>
                  </a:txBody>
                  <a:tcPr/>
                </a:tc>
                <a:tc>
                  <a:txBody>
                    <a:bodyPr/>
                    <a:lstStyle/>
                    <a:p>
                      <a:r>
                        <a:rPr lang="tr-TR" sz="1600" dirty="0" smtClean="0"/>
                        <a:t>Dükkan kiralarındaki</a:t>
                      </a:r>
                      <a:r>
                        <a:rPr lang="tr-TR" sz="1600" baseline="0" dirty="0" smtClean="0"/>
                        <a:t> değişim</a:t>
                      </a:r>
                      <a:endParaRPr lang="tr-TR" sz="1600" dirty="0"/>
                    </a:p>
                  </a:txBody>
                  <a:tcPr/>
                </a:tc>
              </a:tr>
              <a:tr h="618578">
                <a:tc>
                  <a:txBody>
                    <a:bodyPr/>
                    <a:lstStyle/>
                    <a:p>
                      <a:r>
                        <a:rPr lang="tr-TR" sz="1600" dirty="0" smtClean="0"/>
                        <a:t>Ticaret</a:t>
                      </a:r>
                      <a:r>
                        <a:rPr lang="tr-TR" sz="1600" baseline="0" dirty="0" smtClean="0"/>
                        <a:t> mekanları  doluluk düzeyi</a:t>
                      </a:r>
                      <a:endParaRPr lang="tr-T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dirty="0" smtClean="0"/>
                        <a:t>Zemin kat ticaret birimlerindeki doluluk oranındaki </a:t>
                      </a:r>
                      <a:r>
                        <a:rPr lang="tr-TR" sz="1600" b="0" dirty="0" smtClean="0"/>
                        <a:t>değişim</a:t>
                      </a:r>
                    </a:p>
                  </a:txBody>
                  <a:tcPr/>
                </a:tc>
              </a:tr>
            </a:tbl>
          </a:graphicData>
        </a:graphic>
      </p:graphicFrame>
      <p:sp>
        <p:nvSpPr>
          <p:cNvPr id="7" name="6 Dikdörtgen"/>
          <p:cNvSpPr/>
          <p:nvPr/>
        </p:nvSpPr>
        <p:spPr>
          <a:xfrm>
            <a:off x="575556" y="5949280"/>
            <a:ext cx="7992888" cy="369332"/>
          </a:xfrm>
          <a:prstGeom prst="rect">
            <a:avLst/>
          </a:prstGeom>
        </p:spPr>
        <p:txBody>
          <a:bodyPr wrap="square">
            <a:spAutoFit/>
          </a:bodyPr>
          <a:lstStyle/>
          <a:p>
            <a:r>
              <a:rPr lang="tr-TR" dirty="0" smtClean="0"/>
              <a:t>(</a:t>
            </a:r>
            <a:r>
              <a:rPr lang="tr-TR" dirty="0" err="1" smtClean="0"/>
              <a:t>Town</a:t>
            </a:r>
            <a:r>
              <a:rPr lang="tr-TR" dirty="0" smtClean="0"/>
              <a:t> </a:t>
            </a:r>
            <a:r>
              <a:rPr lang="tr-TR" dirty="0" err="1" smtClean="0"/>
              <a:t>Centre</a:t>
            </a:r>
            <a:r>
              <a:rPr lang="tr-TR" dirty="0" smtClean="0"/>
              <a:t> </a:t>
            </a:r>
            <a:r>
              <a:rPr lang="tr-TR" dirty="0" err="1" smtClean="0"/>
              <a:t>Vitality</a:t>
            </a:r>
            <a:r>
              <a:rPr lang="tr-TR" dirty="0" smtClean="0"/>
              <a:t> &amp; </a:t>
            </a:r>
            <a:r>
              <a:rPr lang="tr-TR" dirty="0" err="1" smtClean="0"/>
              <a:t>Viability</a:t>
            </a:r>
            <a:r>
              <a:rPr lang="tr-TR" dirty="0" smtClean="0"/>
              <a:t>: A </a:t>
            </a:r>
            <a:r>
              <a:rPr lang="en-US" dirty="0" smtClean="0"/>
              <a:t>Review of the Health Check Methodology</a:t>
            </a:r>
            <a:r>
              <a:rPr lang="tr-TR" dirty="0" smtClean="0"/>
              <a:t>, 2000)</a:t>
            </a:r>
            <a:endParaRPr lang="tr-TR" dirty="0"/>
          </a:p>
        </p:txBody>
      </p:sp>
      <p:sp>
        <p:nvSpPr>
          <p:cNvPr id="8" name="7 Dikdörtgen"/>
          <p:cNvSpPr/>
          <p:nvPr/>
        </p:nvSpPr>
        <p:spPr>
          <a:xfrm>
            <a:off x="251520" y="260648"/>
            <a:ext cx="8712968" cy="830997"/>
          </a:xfrm>
          <a:prstGeom prst="rect">
            <a:avLst/>
          </a:prstGeom>
        </p:spPr>
        <p:txBody>
          <a:bodyPr wrap="square">
            <a:spAutoFit/>
          </a:bodyPr>
          <a:lstStyle/>
          <a:p>
            <a:r>
              <a:rPr lang="tr-TR" sz="2400" dirty="0" smtClean="0">
                <a:solidFill>
                  <a:srgbClr val="FF0000"/>
                </a:solidFill>
              </a:rPr>
              <a:t>Canlı ve Yaşayabilir Kent Merkezleri İçin Sağlıklılık Göstergeleri </a:t>
            </a:r>
            <a:br>
              <a:rPr lang="tr-TR" sz="2400" dirty="0" smtClean="0">
                <a:solidFill>
                  <a:srgbClr val="FF0000"/>
                </a:solidFill>
              </a:rPr>
            </a:br>
            <a:r>
              <a:rPr lang="tr-TR" sz="2400" dirty="0" smtClean="0">
                <a:solidFill>
                  <a:srgbClr val="FF0000"/>
                </a:solidFill>
              </a:rPr>
              <a:t>(KPI </a:t>
            </a:r>
            <a:r>
              <a:rPr lang="tr-TR" sz="2400" dirty="0" err="1" smtClean="0">
                <a:solidFill>
                  <a:srgbClr val="FF0000"/>
                </a:solidFill>
              </a:rPr>
              <a:t>for</a:t>
            </a:r>
            <a:r>
              <a:rPr lang="tr-TR" sz="2400" dirty="0" smtClean="0">
                <a:solidFill>
                  <a:srgbClr val="FF0000"/>
                </a:solidFill>
              </a:rPr>
              <a:t> </a:t>
            </a:r>
            <a:r>
              <a:rPr lang="tr-TR" sz="2400" dirty="0" err="1" smtClean="0">
                <a:solidFill>
                  <a:srgbClr val="FF0000"/>
                </a:solidFill>
              </a:rPr>
              <a:t>vital</a:t>
            </a:r>
            <a:r>
              <a:rPr lang="tr-TR" sz="2400" dirty="0" smtClean="0">
                <a:solidFill>
                  <a:srgbClr val="FF0000"/>
                </a:solidFill>
              </a:rPr>
              <a:t> </a:t>
            </a:r>
            <a:r>
              <a:rPr lang="tr-TR" sz="2400" dirty="0" err="1" smtClean="0">
                <a:solidFill>
                  <a:srgbClr val="FF0000"/>
                </a:solidFill>
              </a:rPr>
              <a:t>and</a:t>
            </a:r>
            <a:r>
              <a:rPr lang="tr-TR" sz="2400" dirty="0" smtClean="0">
                <a:solidFill>
                  <a:srgbClr val="FF0000"/>
                </a:solidFill>
              </a:rPr>
              <a:t> </a:t>
            </a:r>
            <a:r>
              <a:rPr lang="tr-TR" sz="2400" dirty="0" err="1" smtClean="0">
                <a:solidFill>
                  <a:srgbClr val="FF0000"/>
                </a:solidFill>
              </a:rPr>
              <a:t>viable</a:t>
            </a:r>
            <a:r>
              <a:rPr lang="tr-TR" sz="2400" dirty="0" smtClean="0">
                <a:solidFill>
                  <a:srgbClr val="FF0000"/>
                </a:solidFill>
              </a:rPr>
              <a:t> </a:t>
            </a:r>
            <a:r>
              <a:rPr lang="tr-TR" sz="2400" dirty="0" err="1" smtClean="0">
                <a:solidFill>
                  <a:srgbClr val="FF0000"/>
                </a:solidFill>
              </a:rPr>
              <a:t>town</a:t>
            </a:r>
            <a:r>
              <a:rPr lang="tr-TR" sz="2400" dirty="0" smtClean="0">
                <a:solidFill>
                  <a:srgbClr val="FF0000"/>
                </a:solidFill>
              </a:rPr>
              <a:t> </a:t>
            </a:r>
            <a:r>
              <a:rPr lang="tr-TR" sz="2400" dirty="0" err="1" smtClean="0">
                <a:solidFill>
                  <a:srgbClr val="FF0000"/>
                </a:solidFill>
              </a:rPr>
              <a:t>centers</a:t>
            </a:r>
            <a:r>
              <a:rPr lang="tr-TR" sz="2400" dirty="0" smtClean="0">
                <a:solidFill>
                  <a:srgbClr val="FF0000"/>
                </a:solidFill>
              </a:rPr>
              <a:t>)</a:t>
            </a:r>
            <a:endParaRPr lang="tr-TR"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Tarihi Çarşı Bölgesi Bulunan Şehirler </a:t>
            </a:r>
            <a:endParaRPr lang="tr-T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0" y="1527175"/>
            <a:ext cx="8892479" cy="413407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1752" y="228600"/>
            <a:ext cx="8534400" cy="896144"/>
          </a:xfrm>
        </p:spPr>
        <p:txBody>
          <a:bodyPr>
            <a:noAutofit/>
          </a:bodyPr>
          <a:lstStyle/>
          <a:p>
            <a:r>
              <a:rPr lang="tr-TR" sz="2000" dirty="0" smtClean="0"/>
              <a:t/>
            </a:r>
            <a:br>
              <a:rPr lang="tr-TR" sz="2000" dirty="0" smtClean="0"/>
            </a:br>
            <a:r>
              <a:rPr lang="tr-TR" sz="2000" b="1" dirty="0" smtClean="0"/>
              <a:t>ARAŞTIRMA PROJESİ:</a:t>
            </a:r>
            <a:br>
              <a:rPr lang="tr-TR" sz="2000" b="1" dirty="0" smtClean="0"/>
            </a:br>
            <a:r>
              <a:rPr lang="tr-TR" sz="2000" b="1" dirty="0" smtClean="0"/>
              <a:t>BURSA TARİHİ ÇARŞI VE HANLAR BÖLGESİ YÖNETİM PLANI İÇİN BİR MODEL ÖNERİSİ</a:t>
            </a:r>
            <a:endParaRPr lang="tr-TR" sz="2000" b="1" dirty="0"/>
          </a:p>
        </p:txBody>
      </p:sp>
      <p:sp>
        <p:nvSpPr>
          <p:cNvPr id="3" name="2 İçerik Yer Tutucusu"/>
          <p:cNvSpPr>
            <a:spLocks noGrp="1"/>
          </p:cNvSpPr>
          <p:nvPr>
            <p:ph sz="quarter" idx="1"/>
          </p:nvPr>
        </p:nvSpPr>
        <p:spPr>
          <a:xfrm>
            <a:off x="179512" y="1340768"/>
            <a:ext cx="8712968" cy="4785395"/>
          </a:xfrm>
        </p:spPr>
        <p:txBody>
          <a:bodyPr>
            <a:normAutofit/>
          </a:bodyPr>
          <a:lstStyle/>
          <a:p>
            <a:pPr>
              <a:buNone/>
            </a:pPr>
            <a:r>
              <a:rPr lang="tr-TR" sz="1800" b="1" dirty="0" smtClean="0"/>
              <a:t>Destekleyen kurumlar</a:t>
            </a:r>
            <a:r>
              <a:rPr lang="tr-TR" sz="1800" dirty="0" smtClean="0"/>
              <a:t>: </a:t>
            </a:r>
          </a:p>
          <a:p>
            <a:pPr>
              <a:buNone/>
            </a:pPr>
            <a:r>
              <a:rPr lang="tr-TR" sz="1800" dirty="0" smtClean="0"/>
              <a:t>Uludağ Üniversitesi ve Bursa Büyükşehir Belediyesi </a:t>
            </a:r>
            <a:r>
              <a:rPr lang="tr-TR" sz="1800" dirty="0" err="1" smtClean="0"/>
              <a:t>Etüd</a:t>
            </a:r>
            <a:r>
              <a:rPr lang="tr-TR" sz="1800" dirty="0" smtClean="0"/>
              <a:t> Projeler Daire Başkanlığı</a:t>
            </a:r>
          </a:p>
          <a:p>
            <a:pPr>
              <a:buNone/>
            </a:pPr>
            <a:endParaRPr lang="tr-TR" sz="2400" dirty="0"/>
          </a:p>
        </p:txBody>
      </p:sp>
      <p:pic>
        <p:nvPicPr>
          <p:cNvPr id="68610" name="Picture 2" descr="G:\kurtarma_09_08_2012\tulin\yazilar\kapalicarsi\Hanlar Bolgesi -1resim11 copy.jpg"/>
          <p:cNvPicPr>
            <a:picLocks noChangeAspect="1" noChangeArrowheads="1"/>
          </p:cNvPicPr>
          <p:nvPr/>
        </p:nvPicPr>
        <p:blipFill>
          <a:blip r:embed="rId2" cstate="print"/>
          <a:srcRect/>
          <a:stretch>
            <a:fillRect/>
          </a:stretch>
        </p:blipFill>
        <p:spPr bwMode="auto">
          <a:xfrm>
            <a:off x="3851920" y="3789040"/>
            <a:ext cx="4752528" cy="2602551"/>
          </a:xfrm>
          <a:prstGeom prst="rect">
            <a:avLst/>
          </a:prstGeom>
          <a:noFill/>
        </p:spPr>
      </p:pic>
      <p:sp>
        <p:nvSpPr>
          <p:cNvPr id="5" name="4 Dikdörtgen"/>
          <p:cNvSpPr/>
          <p:nvPr/>
        </p:nvSpPr>
        <p:spPr>
          <a:xfrm>
            <a:off x="611560" y="1988840"/>
            <a:ext cx="7488832" cy="1754326"/>
          </a:xfrm>
          <a:prstGeom prst="rect">
            <a:avLst/>
          </a:prstGeom>
        </p:spPr>
        <p:txBody>
          <a:bodyPr wrap="square">
            <a:spAutoFit/>
          </a:bodyPr>
          <a:lstStyle/>
          <a:p>
            <a:r>
              <a:rPr lang="en-US" b="1" dirty="0" smtClean="0"/>
              <a:t>Bu </a:t>
            </a:r>
            <a:r>
              <a:rPr lang="tr-TR" b="1" dirty="0" smtClean="0"/>
              <a:t>sunumun</a:t>
            </a:r>
            <a:r>
              <a:rPr lang="en-US" b="1" dirty="0" smtClean="0"/>
              <a:t> </a:t>
            </a:r>
            <a:r>
              <a:rPr lang="en-US" b="1" dirty="0" err="1" smtClean="0"/>
              <a:t>amacı</a:t>
            </a:r>
            <a:r>
              <a:rPr lang="en-US" b="1" dirty="0" smtClean="0"/>
              <a:t>, </a:t>
            </a:r>
            <a:r>
              <a:rPr lang="en-US" dirty="0" smtClean="0"/>
              <a:t>Bursa </a:t>
            </a:r>
            <a:r>
              <a:rPr lang="en-US" dirty="0" err="1" smtClean="0"/>
              <a:t>kent</a:t>
            </a:r>
            <a:r>
              <a:rPr lang="en-US" dirty="0" smtClean="0"/>
              <a:t> </a:t>
            </a:r>
            <a:r>
              <a:rPr lang="en-US" dirty="0" err="1" smtClean="0"/>
              <a:t>merkezindeki</a:t>
            </a:r>
            <a:r>
              <a:rPr lang="en-US" dirty="0" smtClean="0"/>
              <a:t> </a:t>
            </a:r>
            <a:r>
              <a:rPr lang="en-US" dirty="0" err="1" smtClean="0"/>
              <a:t>tarihi</a:t>
            </a:r>
            <a:r>
              <a:rPr lang="en-US" dirty="0" smtClean="0"/>
              <a:t> </a:t>
            </a:r>
            <a:r>
              <a:rPr lang="en-US" dirty="0" err="1" smtClean="0"/>
              <a:t>ticaret</a:t>
            </a:r>
            <a:r>
              <a:rPr lang="en-US" dirty="0" smtClean="0"/>
              <a:t> </a:t>
            </a:r>
            <a:r>
              <a:rPr lang="en-US" dirty="0" err="1" smtClean="0"/>
              <a:t>bölgesi</a:t>
            </a:r>
            <a:r>
              <a:rPr lang="en-US" dirty="0" smtClean="0"/>
              <a:t> “</a:t>
            </a:r>
            <a:r>
              <a:rPr lang="en-US" dirty="0" err="1" smtClean="0"/>
              <a:t>Tarihi</a:t>
            </a:r>
            <a:r>
              <a:rPr lang="en-US" dirty="0" smtClean="0"/>
              <a:t> </a:t>
            </a:r>
            <a:r>
              <a:rPr lang="en-US" dirty="0" err="1" smtClean="0"/>
              <a:t>Çarşı</a:t>
            </a:r>
            <a:r>
              <a:rPr lang="en-US" dirty="0" smtClean="0"/>
              <a:t> </a:t>
            </a:r>
            <a:r>
              <a:rPr lang="en-US" dirty="0" err="1" smtClean="0"/>
              <a:t>ve</a:t>
            </a:r>
            <a:r>
              <a:rPr lang="en-US" dirty="0" smtClean="0"/>
              <a:t> </a:t>
            </a:r>
            <a:r>
              <a:rPr lang="en-US" dirty="0" err="1" smtClean="0"/>
              <a:t>Hanlar</a:t>
            </a:r>
            <a:r>
              <a:rPr lang="en-US" dirty="0" smtClean="0"/>
              <a:t> </a:t>
            </a:r>
            <a:r>
              <a:rPr lang="en-US" dirty="0" err="1" smtClean="0"/>
              <a:t>Bölgesi’nin</a:t>
            </a:r>
            <a:r>
              <a:rPr lang="en-US" dirty="0" smtClean="0"/>
              <a:t>” </a:t>
            </a:r>
            <a:r>
              <a:rPr lang="en-US" dirty="0" err="1" smtClean="0"/>
              <a:t>yeniden</a:t>
            </a:r>
            <a:r>
              <a:rPr lang="en-US" dirty="0" smtClean="0"/>
              <a:t> </a:t>
            </a:r>
            <a:r>
              <a:rPr lang="en-US" dirty="0" err="1" smtClean="0"/>
              <a:t>canlandırılmasıyla</a:t>
            </a:r>
            <a:r>
              <a:rPr lang="en-US" dirty="0" smtClean="0"/>
              <a:t> </a:t>
            </a:r>
            <a:r>
              <a:rPr lang="en-US" dirty="0" err="1" smtClean="0"/>
              <a:t>ilgili</a:t>
            </a:r>
            <a:r>
              <a:rPr lang="en-US" dirty="0" smtClean="0"/>
              <a:t> </a:t>
            </a:r>
            <a:r>
              <a:rPr lang="en-US" dirty="0" err="1" smtClean="0"/>
              <a:t>olarak</a:t>
            </a:r>
            <a:r>
              <a:rPr lang="en-US" dirty="0" smtClean="0"/>
              <a:t> </a:t>
            </a:r>
            <a:r>
              <a:rPr lang="tr-TR" dirty="0" smtClean="0"/>
              <a:t>bütüncül bir anlayışın ortaya konulabilmesi için </a:t>
            </a:r>
          </a:p>
          <a:p>
            <a:pPr>
              <a:buFont typeface="Arial" pitchFamily="34" charset="0"/>
              <a:buChar char="•"/>
            </a:pPr>
            <a:r>
              <a:rPr lang="tr-TR" dirty="0" smtClean="0"/>
              <a:t> Araştırma projesi kapsamında yapılanların tanıtılması</a:t>
            </a:r>
          </a:p>
          <a:p>
            <a:pPr>
              <a:buFont typeface="Arial" pitchFamily="34" charset="0"/>
              <a:buChar char="•"/>
            </a:pPr>
            <a:r>
              <a:rPr lang="tr-TR" dirty="0" smtClean="0"/>
              <a:t>Üniversite-Büyükşehir Belediyesi işbirliği çerçevesinde Bursa Sultan Külliyeleri ve </a:t>
            </a:r>
            <a:r>
              <a:rPr lang="tr-TR" dirty="0" err="1" smtClean="0"/>
              <a:t>Cumalıkızık</a:t>
            </a:r>
            <a:r>
              <a:rPr lang="tr-TR" dirty="0" smtClean="0"/>
              <a:t> Alan Yönetim Planı hazırlıklarına desteğin ortaya konulması </a:t>
            </a:r>
            <a:endParaRPr lang="tr-TR" dirty="0"/>
          </a:p>
        </p:txBody>
      </p:sp>
      <p:pic>
        <p:nvPicPr>
          <p:cNvPr id="6" name="Picture 2" descr="http://t0.gstatic.com/images?q=tbn:ANd9GcQhRc4SzHjE2egN7658d-3xssN6k7InShhCcgG0xoMZP4NOABTLew"/>
          <p:cNvPicPr>
            <a:picLocks noChangeAspect="1" noChangeArrowheads="1"/>
          </p:cNvPicPr>
          <p:nvPr/>
        </p:nvPicPr>
        <p:blipFill>
          <a:blip r:embed="rId3" cstate="print"/>
          <a:srcRect/>
          <a:stretch>
            <a:fillRect/>
          </a:stretch>
        </p:blipFill>
        <p:spPr bwMode="auto">
          <a:xfrm>
            <a:off x="755576" y="3789040"/>
            <a:ext cx="3028950" cy="259228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İçerik Yer Tutucusu"/>
          <p:cNvSpPr>
            <a:spLocks noGrp="1"/>
          </p:cNvSpPr>
          <p:nvPr>
            <p:ph sz="quarter" idx="1"/>
          </p:nvPr>
        </p:nvSpPr>
        <p:spPr>
          <a:xfrm>
            <a:off x="301752" y="1340768"/>
            <a:ext cx="8503920" cy="4758280"/>
          </a:xfrm>
        </p:spPr>
        <p:txBody>
          <a:bodyPr/>
          <a:lstStyle/>
          <a:p>
            <a:pPr>
              <a:buNone/>
            </a:pPr>
            <a:r>
              <a:rPr lang="tr-TR" sz="2400" b="1" dirty="0" smtClean="0">
                <a:solidFill>
                  <a:srgbClr val="FF0000"/>
                </a:solidFill>
              </a:rPr>
              <a:t>YÖNTEM:</a:t>
            </a:r>
            <a:endParaRPr lang="tr-TR" sz="2800" b="1" dirty="0" smtClean="0"/>
          </a:p>
          <a:p>
            <a:endParaRPr lang="tr-TR" dirty="0"/>
          </a:p>
        </p:txBody>
      </p:sp>
      <p:graphicFrame>
        <p:nvGraphicFramePr>
          <p:cNvPr id="4" name="3 Tablo"/>
          <p:cNvGraphicFramePr>
            <a:graphicFrameLocks noGrp="1"/>
          </p:cNvGraphicFramePr>
          <p:nvPr/>
        </p:nvGraphicFramePr>
        <p:xfrm>
          <a:off x="179513" y="1844824"/>
          <a:ext cx="8964487" cy="5013176"/>
        </p:xfrm>
        <a:graphic>
          <a:graphicData uri="http://schemas.openxmlformats.org/drawingml/2006/table">
            <a:tbl>
              <a:tblPr firstRow="1" bandRow="1">
                <a:tableStyleId>{5C22544A-7EE6-4342-B048-85BDC9FD1C3A}</a:tableStyleId>
              </a:tblPr>
              <a:tblGrid>
                <a:gridCol w="872649"/>
                <a:gridCol w="1903963"/>
                <a:gridCol w="2141957"/>
                <a:gridCol w="2221289"/>
                <a:gridCol w="1824629"/>
              </a:tblGrid>
              <a:tr h="306570">
                <a:tc>
                  <a:txBody>
                    <a:bodyPr/>
                    <a:lstStyle/>
                    <a:p>
                      <a:endParaRPr lang="tr-TR" sz="1200" dirty="0"/>
                    </a:p>
                  </a:txBody>
                  <a:tcPr/>
                </a:tc>
                <a:tc>
                  <a:txBody>
                    <a:bodyPr/>
                    <a:lstStyle/>
                    <a:p>
                      <a:r>
                        <a:rPr lang="tr-TR" sz="1200" dirty="0" smtClean="0"/>
                        <a:t>Bilgi toplama- </a:t>
                      </a:r>
                      <a:endParaRPr lang="tr-TR" sz="1200" dirty="0"/>
                    </a:p>
                  </a:txBody>
                  <a:tcPr/>
                </a:tc>
                <a:tc>
                  <a:txBody>
                    <a:bodyPr/>
                    <a:lstStyle/>
                    <a:p>
                      <a:r>
                        <a:rPr lang="tr-TR" sz="1200" dirty="0" smtClean="0"/>
                        <a:t>Tasarlama</a:t>
                      </a:r>
                      <a:endParaRPr lang="tr-TR" sz="1200" dirty="0"/>
                    </a:p>
                  </a:txBody>
                  <a:tcPr/>
                </a:tc>
                <a:tc>
                  <a:txBody>
                    <a:bodyPr/>
                    <a:lstStyle/>
                    <a:p>
                      <a:r>
                        <a:rPr lang="tr-TR" sz="1200" dirty="0" smtClean="0"/>
                        <a:t>Uygulama</a:t>
                      </a:r>
                      <a:endParaRPr lang="tr-TR" sz="1200" dirty="0"/>
                    </a:p>
                  </a:txBody>
                  <a:tcPr/>
                </a:tc>
                <a:tc>
                  <a:txBody>
                    <a:bodyPr/>
                    <a:lstStyle/>
                    <a:p>
                      <a:r>
                        <a:rPr lang="tr-TR" sz="1200" dirty="0" smtClean="0"/>
                        <a:t>Kullanım</a:t>
                      </a:r>
                      <a:endParaRPr lang="tr-TR" sz="1200" dirty="0"/>
                    </a:p>
                  </a:txBody>
                  <a:tcPr/>
                </a:tc>
              </a:tr>
              <a:tr h="756659">
                <a:tc>
                  <a:txBody>
                    <a:bodyPr/>
                    <a:lstStyle/>
                    <a:p>
                      <a:r>
                        <a:rPr lang="tr-TR" sz="1400" b="1" dirty="0" smtClean="0"/>
                        <a:t>Hedef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smtClean="0"/>
                        <a:t>ÖNEM-ÖZGÜNLÜĞÜN</a:t>
                      </a:r>
                      <a:r>
                        <a:rPr lang="tr-TR" sz="1400" b="1" baseline="0" dirty="0" smtClean="0"/>
                        <a:t> BELİRLENMESİ</a:t>
                      </a:r>
                      <a:endParaRPr lang="tr-TR" sz="14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smtClean="0"/>
                        <a:t>ORTAK</a:t>
                      </a:r>
                      <a:r>
                        <a:rPr lang="tr-TR" sz="1400" b="1" baseline="0" dirty="0" smtClean="0"/>
                        <a:t> AKLIN OLUŞTURULMASI</a:t>
                      </a:r>
                      <a:endParaRPr lang="tr-TR" sz="1400" b="1" dirty="0" smtClean="0"/>
                    </a:p>
                    <a:p>
                      <a:endParaRPr lang="tr-T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smtClean="0"/>
                        <a:t>EŞGÜDÜMÜN SAĞLANMASI</a:t>
                      </a:r>
                    </a:p>
                    <a:p>
                      <a:endParaRPr lang="tr-TR"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smtClean="0"/>
                        <a:t>SAĞLIKLILIK</a:t>
                      </a:r>
                    </a:p>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smtClean="0"/>
                        <a:t>GÖSTERGELERİNİN  GELİŞTİRİLMESİ </a:t>
                      </a:r>
                    </a:p>
                  </a:txBody>
                  <a:tcPr/>
                </a:tc>
              </a:tr>
              <a:tr h="1418736">
                <a:tc>
                  <a:txBody>
                    <a:bodyPr/>
                    <a:lstStyle/>
                    <a:p>
                      <a:r>
                        <a:rPr lang="tr-TR" sz="1400" b="1" dirty="0" smtClean="0"/>
                        <a:t>Strateji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smtClean="0"/>
                        <a:t>Bölgenin kendi özgün niteliklerinin belirlenmesi </a:t>
                      </a:r>
                      <a:endParaRPr lang="tr-TR" sz="1400" dirty="0" smtClean="0"/>
                    </a:p>
                    <a:p>
                      <a:endParaRPr lang="tr-TR" sz="1400" b="1" dirty="0" smtClean="0"/>
                    </a:p>
                  </a:txBody>
                  <a:tcPr/>
                </a:tc>
                <a:tc>
                  <a:txBody>
                    <a:bodyPr/>
                    <a:lstStyle/>
                    <a:p>
                      <a:r>
                        <a:rPr lang="tr-TR" sz="1400" dirty="0" smtClean="0"/>
                        <a:t>Bütüncül bir senaryonun  katılımcı</a:t>
                      </a:r>
                      <a:r>
                        <a:rPr lang="tr-TR" sz="1400" baseline="0" dirty="0" smtClean="0"/>
                        <a:t> bir anlayışla </a:t>
                      </a:r>
                      <a:r>
                        <a:rPr lang="tr-TR" sz="1400" dirty="0" smtClean="0"/>
                        <a:t>oluşturulması</a:t>
                      </a:r>
                    </a:p>
                    <a:p>
                      <a:endParaRPr lang="tr-TR"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dirty="0" smtClean="0"/>
                        <a:t>Senaryonun gerçekleştirilebilmesi  için</a:t>
                      </a:r>
                      <a:r>
                        <a:rPr lang="tr-TR" sz="1400" baseline="0" dirty="0" smtClean="0"/>
                        <a:t> gereken </a:t>
                      </a:r>
                      <a:r>
                        <a:rPr lang="tr-TR" sz="1400" dirty="0" smtClean="0"/>
                        <a:t>tasarım</a:t>
                      </a:r>
                      <a:r>
                        <a:rPr lang="tr-TR" sz="1400" baseline="0" dirty="0" smtClean="0"/>
                        <a:t> kriterlerinin ilgili mevzuat ve yetkili kurumlarla ortaklaşa oluşturulması </a:t>
                      </a:r>
                      <a:endParaRPr lang="tr-TR" sz="1400" dirty="0" smtClean="0"/>
                    </a:p>
                  </a:txBody>
                  <a:tcPr/>
                </a:tc>
                <a:tc>
                  <a:txBody>
                    <a:bodyPr/>
                    <a:lstStyle/>
                    <a:p>
                      <a:r>
                        <a:rPr lang="tr-TR" sz="1400" dirty="0" smtClean="0"/>
                        <a:t>Projelerin</a:t>
                      </a:r>
                      <a:r>
                        <a:rPr lang="tr-TR" sz="1400" baseline="0" dirty="0" smtClean="0"/>
                        <a:t> katkısının ölçülebilmesi  için bölgeye özgü p</a:t>
                      </a:r>
                      <a:r>
                        <a:rPr lang="tr-TR" sz="1400" dirty="0" smtClean="0"/>
                        <a:t>erformans</a:t>
                      </a:r>
                      <a:r>
                        <a:rPr lang="tr-TR" sz="1400" baseline="0" dirty="0" smtClean="0"/>
                        <a:t> </a:t>
                      </a:r>
                      <a:r>
                        <a:rPr lang="tr-TR" sz="1400" dirty="0" smtClean="0"/>
                        <a:t>göstergelerinin belirlenmesi </a:t>
                      </a:r>
                      <a:endParaRPr lang="tr-TR" sz="1400" dirty="0"/>
                    </a:p>
                  </a:txBody>
                  <a:tcPr/>
                </a:tc>
              </a:tr>
              <a:tr h="2531211">
                <a:tc>
                  <a:txBody>
                    <a:bodyPr/>
                    <a:lstStyle/>
                    <a:p>
                      <a:r>
                        <a:rPr lang="tr-TR" sz="1400" b="1" dirty="0" smtClean="0"/>
                        <a:t>Yöntem</a:t>
                      </a:r>
                      <a:endParaRPr lang="tr-TR" sz="1400" b="1" dirty="0"/>
                    </a:p>
                  </a:txBody>
                  <a:tcPr/>
                </a:tc>
                <a:tc>
                  <a:txBody>
                    <a:bodyPr/>
                    <a:lstStyle/>
                    <a:p>
                      <a:pPr>
                        <a:buFont typeface="Arial" pitchFamily="34" charset="0"/>
                        <a:buNone/>
                      </a:pPr>
                      <a:r>
                        <a:rPr lang="tr-TR" sz="1400" b="1" baseline="0" dirty="0" smtClean="0"/>
                        <a:t>Analizler: </a:t>
                      </a:r>
                    </a:p>
                    <a:p>
                      <a:pPr>
                        <a:buFont typeface="Arial" pitchFamily="34" charset="0"/>
                        <a:buChar char="•"/>
                      </a:pPr>
                      <a:r>
                        <a:rPr lang="tr-TR" sz="1400" baseline="0" dirty="0" smtClean="0"/>
                        <a:t>Doğal,</a:t>
                      </a:r>
                    </a:p>
                    <a:p>
                      <a:pPr>
                        <a:buFont typeface="Arial" pitchFamily="34" charset="0"/>
                        <a:buChar char="•"/>
                      </a:pPr>
                      <a:r>
                        <a:rPr lang="tr-TR" sz="1400" baseline="0" dirty="0" smtClean="0"/>
                        <a:t> fiziki, </a:t>
                      </a:r>
                    </a:p>
                    <a:p>
                      <a:pPr>
                        <a:buFont typeface="Arial" pitchFamily="34" charset="0"/>
                        <a:buChar char="•"/>
                      </a:pPr>
                      <a:r>
                        <a:rPr lang="tr-TR" sz="1400" baseline="0" dirty="0" smtClean="0"/>
                        <a:t>ekonomik, </a:t>
                      </a:r>
                    </a:p>
                    <a:p>
                      <a:pPr>
                        <a:buFont typeface="Arial" pitchFamily="34" charset="0"/>
                        <a:buChar char="•"/>
                      </a:pPr>
                      <a:r>
                        <a:rPr lang="tr-TR" sz="1400" baseline="0" dirty="0" smtClean="0"/>
                        <a:t>sosyal </a:t>
                      </a:r>
                    </a:p>
                    <a:p>
                      <a:pPr>
                        <a:buFont typeface="Arial" pitchFamily="34" charset="0"/>
                        <a:buChar char="•"/>
                      </a:pPr>
                      <a:r>
                        <a:rPr lang="tr-TR" sz="1400" baseline="0" dirty="0" smtClean="0"/>
                        <a:t>yönetimsel </a:t>
                      </a:r>
                    </a:p>
                    <a:p>
                      <a:r>
                        <a:rPr lang="tr-TR" sz="1400" baseline="0" dirty="0" smtClean="0"/>
                        <a:t>Yapının belirlenmesi</a:t>
                      </a:r>
                    </a:p>
                    <a:p>
                      <a:endParaRPr lang="tr-TR" sz="1400" baseline="0" dirty="0" smtClean="0"/>
                    </a:p>
                    <a:p>
                      <a:endParaRPr lang="tr-TR" sz="1400" dirty="0"/>
                    </a:p>
                  </a:txBody>
                  <a:tcPr/>
                </a:tc>
                <a:tc>
                  <a:txBody>
                    <a:bodyPr/>
                    <a:lstStyle/>
                    <a:p>
                      <a:r>
                        <a:rPr lang="tr-TR" sz="1400" b="1" dirty="0" smtClean="0"/>
                        <a:t>Toplantılar:</a:t>
                      </a:r>
                    </a:p>
                    <a:p>
                      <a:r>
                        <a:rPr lang="tr-TR" sz="1400" b="1" dirty="0" smtClean="0"/>
                        <a:t>Karar vericiler</a:t>
                      </a:r>
                      <a:r>
                        <a:rPr lang="tr-TR" sz="1400" dirty="0" smtClean="0"/>
                        <a:t>: İlgili yerel yönetim</a:t>
                      </a:r>
                      <a:r>
                        <a:rPr lang="tr-TR" sz="1400" baseline="0" dirty="0" smtClean="0"/>
                        <a:t> yetkilileri ile toplantılar</a:t>
                      </a:r>
                      <a:endParaRPr lang="tr-TR" sz="1400" dirty="0" smtClean="0"/>
                    </a:p>
                    <a:p>
                      <a:r>
                        <a:rPr lang="tr-TR" sz="1400" b="1" dirty="0" smtClean="0"/>
                        <a:t>Kararı etkileyenler:</a:t>
                      </a:r>
                    </a:p>
                    <a:p>
                      <a:r>
                        <a:rPr lang="tr-TR" sz="1400" dirty="0" smtClean="0"/>
                        <a:t>5</a:t>
                      </a:r>
                      <a:r>
                        <a:rPr lang="tr-TR" sz="1400" baseline="0" dirty="0" smtClean="0"/>
                        <a:t> Han ve Çarşıda ortak akıl oluşturma toplantısı</a:t>
                      </a:r>
                    </a:p>
                    <a:p>
                      <a:r>
                        <a:rPr lang="tr-TR" sz="1400" b="1" baseline="0" dirty="0" smtClean="0"/>
                        <a:t>Karardan etkilenenler:</a:t>
                      </a:r>
                    </a:p>
                    <a:p>
                      <a:r>
                        <a:rPr lang="tr-TR" sz="1400" baseline="0" dirty="0" smtClean="0"/>
                        <a:t>2200 müşteri 650 esnafa anket </a:t>
                      </a:r>
                      <a:endParaRPr lang="tr-TR" sz="1400" dirty="0"/>
                    </a:p>
                  </a:txBody>
                  <a:tcPr/>
                </a:tc>
                <a:tc>
                  <a:txBody>
                    <a:bodyPr/>
                    <a:lstStyle/>
                    <a:p>
                      <a:r>
                        <a:rPr lang="tr-TR" sz="1400" b="1" dirty="0" smtClean="0"/>
                        <a:t>Odak grup toplantıları:</a:t>
                      </a:r>
                    </a:p>
                    <a:p>
                      <a:r>
                        <a:rPr lang="tr-TR" sz="1400" dirty="0" smtClean="0"/>
                        <a:t>Bilgilendirme</a:t>
                      </a:r>
                      <a:r>
                        <a:rPr lang="tr-TR" sz="1400" baseline="0" dirty="0" smtClean="0"/>
                        <a:t> ve bilgi edinme odak grup  toplantıları</a:t>
                      </a:r>
                    </a:p>
                    <a:p>
                      <a:endParaRPr lang="tr-TR" sz="1400" baseline="0" dirty="0" smtClean="0"/>
                    </a:p>
                  </a:txBody>
                  <a:tcPr/>
                </a:tc>
                <a:tc>
                  <a:txBody>
                    <a:bodyPr/>
                    <a:lstStyle/>
                    <a:p>
                      <a:r>
                        <a:rPr lang="tr-TR" sz="1400" b="1" dirty="0" smtClean="0"/>
                        <a:t>Araştırma-ortak</a:t>
                      </a:r>
                      <a:r>
                        <a:rPr lang="tr-TR" sz="1400" b="1" baseline="0" dirty="0" smtClean="0"/>
                        <a:t> akıl</a:t>
                      </a:r>
                    </a:p>
                    <a:p>
                      <a:r>
                        <a:rPr lang="tr-TR" sz="1400" b="0" baseline="0" dirty="0" smtClean="0"/>
                        <a:t>Dünyada uygulanan  programlarda izlenen kent merkezi canlılık ve yaşayabilirlik performans göstergelerinin Bursa  için de geliştirilmesi </a:t>
                      </a:r>
                      <a:endParaRPr lang="tr-TR" sz="1400" b="0" dirty="0"/>
                    </a:p>
                  </a:txBody>
                  <a:tcPr/>
                </a:tc>
              </a:tr>
            </a:tbl>
          </a:graphicData>
        </a:graphic>
      </p:graphicFrame>
      <p:sp>
        <p:nvSpPr>
          <p:cNvPr id="5" name="1 Başlık"/>
          <p:cNvSpPr txBox="1">
            <a:spLocks noGrp="1"/>
          </p:cNvSpPr>
          <p:nvPr>
            <p:ph type="title"/>
          </p:nvPr>
        </p:nvSpPr>
        <p:spPr>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ARAŞTIRMA PROJESİ</a:t>
            </a:r>
            <a:endParaRPr kumimoji="0" lang="tr-T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a:spLocks noGrp="1"/>
          </p:cNvSpPr>
          <p:nvPr>
            <p:ph type="title"/>
          </p:nvPr>
        </p:nvSpPr>
        <p:spPr>
          <a:xfrm>
            <a:off x="457200" y="274638"/>
            <a:ext cx="8229600" cy="418058"/>
          </a:xfrm>
        </p:spPr>
        <p:txBody>
          <a:bodyPr>
            <a:noAutofit/>
          </a:bodyPr>
          <a:lstStyle/>
          <a:p>
            <a:r>
              <a:rPr lang="tr-TR" sz="3200" dirty="0" smtClean="0">
                <a:solidFill>
                  <a:srgbClr val="FF0000"/>
                </a:solidFill>
              </a:rPr>
              <a:t>ÖNEM-ÖZGÜNLÜK:Analizler</a:t>
            </a:r>
            <a:endParaRPr lang="tr-TR" sz="3200" dirty="0">
              <a:solidFill>
                <a:srgbClr val="FF0000"/>
              </a:solidFill>
            </a:endParaRPr>
          </a:p>
        </p:txBody>
      </p:sp>
      <p:graphicFrame>
        <p:nvGraphicFramePr>
          <p:cNvPr id="5" name="4 İçerik Yer Tutucusu"/>
          <p:cNvGraphicFramePr>
            <a:graphicFrameLocks noGrp="1"/>
          </p:cNvGraphicFramePr>
          <p:nvPr>
            <p:ph sz="quarter" idx="1"/>
          </p:nvPr>
        </p:nvGraphicFramePr>
        <p:xfrm>
          <a:off x="467544" y="798645"/>
          <a:ext cx="7920000" cy="6138268"/>
        </p:xfrm>
        <a:graphic>
          <a:graphicData uri="http://schemas.openxmlformats.org/drawingml/2006/table">
            <a:tbl>
              <a:tblPr firstRow="1" bandRow="1">
                <a:tableStyleId>{5C22544A-7EE6-4342-B048-85BDC9FD1C3A}</a:tableStyleId>
              </a:tblPr>
              <a:tblGrid>
                <a:gridCol w="287103"/>
                <a:gridCol w="659345"/>
                <a:gridCol w="504056"/>
                <a:gridCol w="792088"/>
                <a:gridCol w="1224136"/>
                <a:gridCol w="4453272"/>
              </a:tblGrid>
              <a:tr h="177509">
                <a:tc rowSpan="37">
                  <a:txBody>
                    <a:bodyPr/>
                    <a:lstStyle/>
                    <a:p>
                      <a:pPr marL="71755" marR="71755" algn="just">
                        <a:lnSpc>
                          <a:spcPct val="115000"/>
                        </a:lnSpc>
                        <a:spcAft>
                          <a:spcPts val="0"/>
                        </a:spcAft>
                      </a:pPr>
                      <a:r>
                        <a:rPr lang="tr-TR" sz="900" dirty="0">
                          <a:latin typeface="Arial"/>
                          <a:ea typeface="Calibri"/>
                          <a:cs typeface="Times New Roman"/>
                        </a:rPr>
                        <a:t>Tespit çalışmaları </a:t>
                      </a:r>
                      <a:endParaRPr lang="tr-TR" sz="1100" dirty="0">
                        <a:latin typeface="Calibri"/>
                        <a:ea typeface="Calibri"/>
                        <a:cs typeface="Times New Roman"/>
                      </a:endParaRPr>
                    </a:p>
                  </a:txBody>
                  <a:tcPr marL="0" marR="0" marT="0" marB="0" vert="vert270"/>
                </a:tc>
                <a:tc gridSpan="2">
                  <a:txBody>
                    <a:bodyPr/>
                    <a:lstStyle/>
                    <a:p>
                      <a:pPr marL="457200" algn="just">
                        <a:lnSpc>
                          <a:spcPct val="115000"/>
                        </a:lnSpc>
                        <a:spcAft>
                          <a:spcPts val="0"/>
                        </a:spcAft>
                      </a:pPr>
                      <a:r>
                        <a:rPr lang="tr-TR" sz="900">
                          <a:latin typeface="Arial"/>
                          <a:ea typeface="Calibri"/>
                          <a:cs typeface="Times New Roman"/>
                        </a:rPr>
                        <a:t>Başlıklar</a:t>
                      </a:r>
                      <a:endParaRPr lang="tr-TR" sz="1100">
                        <a:latin typeface="Calibri"/>
                        <a:ea typeface="Calibri"/>
                        <a:cs typeface="Times New Roman"/>
                      </a:endParaRPr>
                    </a:p>
                  </a:txBody>
                  <a:tcPr marL="0" marR="0" marT="0" marB="0"/>
                </a:tc>
                <a:tc hMerge="1">
                  <a:txBody>
                    <a:bodyPr/>
                    <a:lstStyle/>
                    <a:p>
                      <a:endParaRPr lang="tr-TR"/>
                    </a:p>
                  </a:txBody>
                  <a:tcPr/>
                </a:tc>
                <a:tc gridSpan="2">
                  <a:txBody>
                    <a:bodyPr/>
                    <a:lstStyle/>
                    <a:p>
                      <a:pPr marL="457200" algn="just">
                        <a:lnSpc>
                          <a:spcPct val="115000"/>
                        </a:lnSpc>
                        <a:spcAft>
                          <a:spcPts val="0"/>
                        </a:spcAft>
                      </a:pPr>
                      <a:r>
                        <a:rPr lang="tr-TR" sz="900" dirty="0">
                          <a:latin typeface="Arial"/>
                          <a:ea typeface="Calibri"/>
                          <a:cs typeface="Times New Roman"/>
                        </a:rPr>
                        <a:t>Parametreler </a:t>
                      </a:r>
                      <a:endParaRPr lang="tr-TR" sz="1100" dirty="0">
                        <a:latin typeface="Calibri"/>
                        <a:ea typeface="Calibri"/>
                        <a:cs typeface="Times New Roman"/>
                      </a:endParaRPr>
                    </a:p>
                  </a:txBody>
                  <a:tcPr marL="0" marR="0" marT="0" marB="0"/>
                </a:tc>
                <a:tc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Uygulanacak Yöntem</a:t>
                      </a:r>
                      <a:endParaRPr lang="tr-TR" sz="1100" dirty="0">
                        <a:latin typeface="Calibri"/>
                        <a:ea typeface="Calibri"/>
                        <a:cs typeface="Times New Roman"/>
                      </a:endParaRPr>
                    </a:p>
                  </a:txBody>
                  <a:tcPr marL="0" marR="0" marT="0" marB="0"/>
                </a:tc>
              </a:tr>
              <a:tr h="222611">
                <a:tc vMerge="1">
                  <a:txBody>
                    <a:bodyPr/>
                    <a:lstStyle/>
                    <a:p>
                      <a:endParaRPr lang="tr-TR"/>
                    </a:p>
                  </a:txBody>
                  <a:tcPr/>
                </a:tc>
                <a:tc rowSpan="11" gridSpan="2">
                  <a:txBody>
                    <a:bodyPr/>
                    <a:lstStyle/>
                    <a:p>
                      <a:pPr marL="457200" algn="just">
                        <a:lnSpc>
                          <a:spcPct val="115000"/>
                        </a:lnSpc>
                        <a:spcAft>
                          <a:spcPts val="0"/>
                        </a:spcAft>
                      </a:pPr>
                      <a:r>
                        <a:rPr lang="tr-TR" sz="900">
                          <a:latin typeface="Arial"/>
                          <a:ea typeface="Calibri"/>
                          <a:cs typeface="Times New Roman"/>
                        </a:rPr>
                        <a:t>Doğal yapı</a:t>
                      </a:r>
                      <a:endParaRPr lang="tr-TR" sz="1100">
                        <a:latin typeface="Calibri"/>
                        <a:ea typeface="Calibri"/>
                        <a:cs typeface="Times New Roman"/>
                      </a:endParaRPr>
                    </a:p>
                  </a:txBody>
                  <a:tcPr marL="0" marR="0" marT="0" marB="0"/>
                </a:tc>
                <a:tc rowSpan="11" hMerge="1">
                  <a:txBody>
                    <a:bodyPr/>
                    <a:lstStyle/>
                    <a:p>
                      <a:endParaRPr lang="tr-TR"/>
                    </a:p>
                  </a:txBody>
                  <a:tcPr/>
                </a:tc>
                <a:tc gridSpan="2">
                  <a:txBody>
                    <a:bodyPr/>
                    <a:lstStyle/>
                    <a:p>
                      <a:pPr marL="457200" algn="just">
                        <a:lnSpc>
                          <a:spcPct val="115000"/>
                        </a:lnSpc>
                        <a:spcAft>
                          <a:spcPts val="0"/>
                        </a:spcAft>
                      </a:pPr>
                      <a:r>
                        <a:rPr lang="tr-TR" sz="900">
                          <a:latin typeface="Arial"/>
                          <a:ea typeface="Calibri"/>
                          <a:cs typeface="Times New Roman"/>
                        </a:rPr>
                        <a:t>Topoğrafya</a:t>
                      </a:r>
                      <a:endParaRPr lang="tr-TR" sz="1100">
                        <a:latin typeface="Calibri"/>
                        <a:ea typeface="Calibri"/>
                        <a:cs typeface="Times New Roman"/>
                      </a:endParaRPr>
                    </a:p>
                  </a:txBody>
                  <a:tcPr marL="0" marR="0" marT="0" marB="0"/>
                </a:tc>
                <a:tc hMerge="1">
                  <a:txBody>
                    <a:bodyPr/>
                    <a:lstStyle/>
                    <a:p>
                      <a:endParaRPr lang="tr-TR"/>
                    </a:p>
                  </a:txBody>
                  <a:tcPr/>
                </a:tc>
                <a:tc>
                  <a:txBody>
                    <a:bodyPr/>
                    <a:lstStyle/>
                    <a:p>
                      <a:pPr marL="457200" algn="just">
                        <a:lnSpc>
                          <a:spcPct val="115000"/>
                        </a:lnSpc>
                        <a:spcAft>
                          <a:spcPts val="0"/>
                        </a:spcAft>
                      </a:pPr>
                      <a:r>
                        <a:rPr lang="tr-TR" sz="900" dirty="0" err="1">
                          <a:latin typeface="Arial"/>
                          <a:ea typeface="Calibri"/>
                          <a:cs typeface="Times New Roman"/>
                        </a:rPr>
                        <a:t>Topoğrafya</a:t>
                      </a:r>
                      <a:r>
                        <a:rPr lang="tr-TR" sz="900" dirty="0">
                          <a:latin typeface="Arial"/>
                          <a:ea typeface="Calibri"/>
                          <a:cs typeface="Times New Roman"/>
                        </a:rPr>
                        <a:t>, Eğim analizi ve Eş Yükselti analizi</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rowSpan="2" gridSpan="2">
                  <a:txBody>
                    <a:bodyPr/>
                    <a:lstStyle/>
                    <a:p>
                      <a:pPr marL="457200" algn="just">
                        <a:lnSpc>
                          <a:spcPct val="115000"/>
                        </a:lnSpc>
                        <a:spcAft>
                          <a:spcPts val="0"/>
                        </a:spcAft>
                      </a:pPr>
                      <a:r>
                        <a:rPr lang="tr-TR" sz="900">
                          <a:latin typeface="Arial"/>
                          <a:ea typeface="Calibri"/>
                          <a:cs typeface="Times New Roman"/>
                        </a:rPr>
                        <a:t>Peyzaj </a:t>
                      </a:r>
                      <a:endParaRPr lang="tr-TR" sz="1100">
                        <a:latin typeface="Calibri"/>
                        <a:ea typeface="Calibri"/>
                        <a:cs typeface="Times New Roman"/>
                      </a:endParaRPr>
                    </a:p>
                  </a:txBody>
                  <a:tcPr marL="0" marR="0" marT="0" marB="0"/>
                </a:tc>
                <a:tc rowSpan="2"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Anıt ağaçların tespit edilmesi</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Bitki örtüsü analizi</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rowSpan="2" gridSpan="2">
                  <a:txBody>
                    <a:bodyPr/>
                    <a:lstStyle/>
                    <a:p>
                      <a:pPr marL="457200" algn="just">
                        <a:lnSpc>
                          <a:spcPct val="115000"/>
                        </a:lnSpc>
                        <a:spcAft>
                          <a:spcPts val="0"/>
                        </a:spcAft>
                      </a:pPr>
                      <a:r>
                        <a:rPr lang="tr-TR" sz="900">
                          <a:latin typeface="Arial"/>
                          <a:ea typeface="Calibri"/>
                          <a:cs typeface="Times New Roman"/>
                        </a:rPr>
                        <a:t>Su</a:t>
                      </a:r>
                      <a:endParaRPr lang="tr-TR" sz="1100">
                        <a:latin typeface="Calibri"/>
                        <a:ea typeface="Calibri"/>
                        <a:cs typeface="Times New Roman"/>
                      </a:endParaRPr>
                    </a:p>
                  </a:txBody>
                  <a:tcPr marL="0" marR="0" marT="0" marB="0"/>
                </a:tc>
                <a:tc rowSpan="2"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Yer altı su kaynaklarının tespit edilmesi</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Sarnıç vb. nin tespit edilmesi</a:t>
                      </a:r>
                      <a:endParaRPr lang="tr-TR" sz="1100">
                        <a:latin typeface="Calibri"/>
                        <a:ea typeface="Calibri"/>
                        <a:cs typeface="Times New Roman"/>
                      </a:endParaRPr>
                    </a:p>
                  </a:txBody>
                  <a:tcPr marL="0" marR="0" marT="0" marB="0"/>
                </a:tc>
              </a:tr>
              <a:tr h="216994">
                <a:tc vMerge="1">
                  <a:txBody>
                    <a:bodyPr/>
                    <a:lstStyle/>
                    <a:p>
                      <a:endParaRPr lang="tr-TR"/>
                    </a:p>
                  </a:txBody>
                  <a:tcPr/>
                </a:tc>
                <a:tc gridSpan="2" vMerge="1">
                  <a:txBody>
                    <a:bodyPr/>
                    <a:lstStyle/>
                    <a:p>
                      <a:endParaRPr lang="tr-TR"/>
                    </a:p>
                  </a:txBody>
                  <a:tcPr/>
                </a:tc>
                <a:tc hMerge="1" vMerge="1">
                  <a:txBody>
                    <a:bodyPr/>
                    <a:lstStyle/>
                    <a:p>
                      <a:endParaRPr lang="tr-TR"/>
                    </a:p>
                  </a:txBody>
                  <a:tcPr/>
                </a:tc>
                <a:tc rowSpan="5" gridSpan="2">
                  <a:txBody>
                    <a:bodyPr/>
                    <a:lstStyle/>
                    <a:p>
                      <a:pPr marL="457200" algn="just">
                        <a:lnSpc>
                          <a:spcPct val="115000"/>
                        </a:lnSpc>
                        <a:spcAft>
                          <a:spcPts val="0"/>
                        </a:spcAft>
                      </a:pPr>
                      <a:r>
                        <a:rPr lang="tr-TR" sz="900">
                          <a:latin typeface="Arial"/>
                          <a:ea typeface="Calibri"/>
                          <a:cs typeface="Times New Roman"/>
                        </a:rPr>
                        <a:t>İklimsel özellikler </a:t>
                      </a:r>
                      <a:endParaRPr lang="tr-TR" sz="1100">
                        <a:latin typeface="Calibri"/>
                        <a:ea typeface="Calibri"/>
                        <a:cs typeface="Times New Roman"/>
                      </a:endParaRPr>
                    </a:p>
                  </a:txBody>
                  <a:tcPr marL="0" marR="0" marT="0" marB="0"/>
                </a:tc>
                <a:tc rowSpan="5"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Hakim rüzgarlar </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Güneşlenme durumu</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Nem </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Yağış </a:t>
                      </a:r>
                      <a:endParaRPr lang="tr-TR" sz="1100" dirty="0">
                        <a:latin typeface="Calibri"/>
                        <a:ea typeface="Calibri"/>
                        <a:cs typeface="Times New Roman"/>
                      </a:endParaRPr>
                    </a:p>
                  </a:txBody>
                  <a:tcPr marL="0" marR="0" marT="0" marB="0"/>
                </a:tc>
              </a:tr>
              <a:tr h="1546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Sıcaklık</a:t>
                      </a:r>
                      <a:endParaRPr lang="tr-TR" sz="1100" dirty="0">
                        <a:latin typeface="Calibri"/>
                        <a:ea typeface="Calibri"/>
                        <a:cs typeface="Times New Roman"/>
                      </a:endParaRPr>
                    </a:p>
                  </a:txBody>
                  <a:tcPr marL="0" marR="0" marT="0" marB="0"/>
                </a:tc>
              </a:tr>
              <a:tr h="216994">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p>
                      <a:pPr marL="457200" algn="just">
                        <a:lnSpc>
                          <a:spcPct val="115000"/>
                        </a:lnSpc>
                        <a:spcAft>
                          <a:spcPts val="0"/>
                        </a:spcAft>
                      </a:pPr>
                      <a:r>
                        <a:rPr lang="tr-TR" sz="900">
                          <a:latin typeface="Arial"/>
                          <a:ea typeface="Calibri"/>
                          <a:cs typeface="Times New Roman"/>
                        </a:rPr>
                        <a:t>Sismik yapı</a:t>
                      </a:r>
                      <a:endParaRPr lang="tr-TR" sz="1100">
                        <a:latin typeface="Calibri"/>
                        <a:ea typeface="Calibri"/>
                        <a:cs typeface="Times New Roman"/>
                      </a:endParaRPr>
                    </a:p>
                  </a:txBody>
                  <a:tcPr marL="0" marR="0" marT="0" marB="0"/>
                </a:tc>
                <a:tc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Deprem risklerinin tespit edilmesi</a:t>
                      </a:r>
                      <a:endParaRPr lang="tr-TR" sz="1100" dirty="0">
                        <a:latin typeface="Calibri"/>
                        <a:ea typeface="Calibri"/>
                        <a:cs typeface="Times New Roman"/>
                      </a:endParaRPr>
                    </a:p>
                  </a:txBody>
                  <a:tcPr marL="0" marR="0" marT="0" marB="0"/>
                </a:tc>
              </a:tr>
              <a:tr h="154659">
                <a:tc vMerge="1">
                  <a:txBody>
                    <a:bodyPr/>
                    <a:lstStyle/>
                    <a:p>
                      <a:endParaRPr lang="tr-TR"/>
                    </a:p>
                  </a:txBody>
                  <a:tcPr/>
                </a:tc>
                <a:tc rowSpan="25">
                  <a:txBody>
                    <a:bodyPr/>
                    <a:lstStyle/>
                    <a:p>
                      <a:pPr marL="457200" algn="just">
                        <a:lnSpc>
                          <a:spcPct val="115000"/>
                        </a:lnSpc>
                        <a:spcAft>
                          <a:spcPts val="0"/>
                        </a:spcAft>
                      </a:pPr>
                      <a:r>
                        <a:rPr lang="tr-TR" sz="900" dirty="0">
                          <a:latin typeface="Arial"/>
                          <a:ea typeface="Calibri"/>
                          <a:cs typeface="Times New Roman"/>
                        </a:rPr>
                        <a:t>Fiziksel yapı</a:t>
                      </a:r>
                      <a:endParaRPr lang="tr-TR" sz="1100" dirty="0">
                        <a:latin typeface="Calibri"/>
                        <a:ea typeface="Calibri"/>
                        <a:cs typeface="Times New Roman"/>
                      </a:endParaRPr>
                    </a:p>
                  </a:txBody>
                  <a:tcPr marL="0" marR="0" marT="0" marB="0" vert="vert270"/>
                </a:tc>
                <a:tc rowSpan="22">
                  <a:txBody>
                    <a:bodyPr/>
                    <a:lstStyle/>
                    <a:p>
                      <a:pPr marL="457200" algn="just">
                        <a:lnSpc>
                          <a:spcPct val="115000"/>
                        </a:lnSpc>
                        <a:spcAft>
                          <a:spcPts val="0"/>
                        </a:spcAft>
                      </a:pPr>
                      <a:r>
                        <a:rPr lang="tr-TR" sz="900" dirty="0">
                          <a:latin typeface="Arial"/>
                          <a:ea typeface="Calibri"/>
                          <a:cs typeface="Times New Roman"/>
                        </a:rPr>
                        <a:t>Fiziksel çevre analizi</a:t>
                      </a:r>
                      <a:endParaRPr lang="tr-TR" sz="1100" dirty="0">
                        <a:latin typeface="Calibri"/>
                        <a:ea typeface="Calibri"/>
                        <a:cs typeface="Times New Roman"/>
                      </a:endParaRPr>
                    </a:p>
                  </a:txBody>
                  <a:tcPr marL="0" marR="0" marT="0" marB="0" vert="vert270"/>
                </a:tc>
                <a:tc gridSpan="2">
                  <a:txBody>
                    <a:bodyPr/>
                    <a:lstStyle/>
                    <a:p>
                      <a:pPr marL="457200" algn="just">
                        <a:lnSpc>
                          <a:spcPct val="115000"/>
                        </a:lnSpc>
                        <a:spcAft>
                          <a:spcPts val="0"/>
                        </a:spcAft>
                      </a:pPr>
                      <a:r>
                        <a:rPr lang="tr-TR" sz="900">
                          <a:latin typeface="Arial"/>
                          <a:ea typeface="Calibri"/>
                          <a:cs typeface="Times New Roman"/>
                        </a:rPr>
                        <a:t>Lokasyon</a:t>
                      </a:r>
                      <a:endParaRPr lang="tr-TR" sz="1100">
                        <a:latin typeface="Calibri"/>
                        <a:ea typeface="Calibri"/>
                        <a:cs typeface="Times New Roman"/>
                      </a:endParaRPr>
                    </a:p>
                  </a:txBody>
                  <a:tcPr marL="0" marR="0" marT="0" marB="0"/>
                </a:tc>
                <a:tc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Alanın sınırlarının tariflenmesi- kent içindeki konumu</a:t>
                      </a:r>
                      <a:endParaRPr lang="tr-TR" sz="1100" dirty="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rowSpan="11">
                  <a:txBody>
                    <a:bodyPr/>
                    <a:lstStyle/>
                    <a:p>
                      <a:pPr marL="0" indent="0" algn="just">
                        <a:lnSpc>
                          <a:spcPct val="115000"/>
                        </a:lnSpc>
                        <a:spcAft>
                          <a:spcPts val="0"/>
                        </a:spcAft>
                      </a:pPr>
                      <a:r>
                        <a:rPr lang="tr-TR" sz="900" dirty="0">
                          <a:latin typeface="Arial"/>
                          <a:ea typeface="Calibri"/>
                          <a:cs typeface="Times New Roman"/>
                        </a:rPr>
                        <a:t>Kentsel yapı</a:t>
                      </a:r>
                      <a:endParaRPr lang="tr-TR" sz="1100" dirty="0">
                        <a:latin typeface="Calibri"/>
                        <a:ea typeface="Calibri"/>
                        <a:cs typeface="Times New Roman"/>
                      </a:endParaRPr>
                    </a:p>
                  </a:txBody>
                  <a:tcPr marL="0" marR="0" marT="0" marB="0"/>
                </a:tc>
                <a:tc>
                  <a:txBody>
                    <a:bodyPr/>
                    <a:lstStyle/>
                    <a:p>
                      <a:pPr marL="87313" indent="0" algn="just">
                        <a:lnSpc>
                          <a:spcPct val="115000"/>
                        </a:lnSpc>
                        <a:spcAft>
                          <a:spcPts val="0"/>
                        </a:spcAft>
                      </a:pPr>
                      <a:r>
                        <a:rPr lang="tr-TR" sz="900" dirty="0">
                          <a:latin typeface="Arial"/>
                          <a:ea typeface="Calibri"/>
                          <a:cs typeface="Times New Roman"/>
                        </a:rPr>
                        <a:t>Tarihçe</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Planlama dönemleri ve gelişim sürecinin değerlendirilmesi</a:t>
                      </a:r>
                      <a:endParaRPr lang="tr-TR" sz="1100" dirty="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3">
                  <a:txBody>
                    <a:bodyPr/>
                    <a:lstStyle/>
                    <a:p>
                      <a:pPr marL="87313" indent="0" algn="just">
                        <a:lnSpc>
                          <a:spcPct val="115000"/>
                        </a:lnSpc>
                        <a:spcAft>
                          <a:spcPts val="0"/>
                        </a:spcAft>
                      </a:pPr>
                      <a:r>
                        <a:rPr lang="tr-TR" sz="900" dirty="0">
                          <a:latin typeface="Arial"/>
                          <a:ea typeface="Calibri"/>
                          <a:cs typeface="Times New Roman"/>
                        </a:rPr>
                        <a:t>Kentsel doku</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Doluluk-boşluk ilişkisinin tespit edilmesi</a:t>
                      </a:r>
                      <a:endParaRPr lang="tr-TR" sz="1100" dirty="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Sokak dokusunun tespit edilmesi</a:t>
                      </a:r>
                      <a:endParaRPr lang="tr-TR" sz="1100" dirty="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Boş- atıl alanların tespit edilmesi</a:t>
                      </a:r>
                      <a:endParaRPr lang="tr-TR" sz="1100" dirty="0">
                        <a:latin typeface="Calibri"/>
                        <a:ea typeface="Calibri"/>
                        <a:cs typeface="Times New Roman"/>
                      </a:endParaRPr>
                    </a:p>
                  </a:txBody>
                  <a:tcPr marL="0" marR="0" marT="0" marB="0"/>
                </a:tc>
              </a:tr>
              <a:tr h="13448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5">
                  <a:txBody>
                    <a:bodyPr/>
                    <a:lstStyle/>
                    <a:p>
                      <a:pPr marL="87313" indent="0" algn="just">
                        <a:lnSpc>
                          <a:spcPct val="115000"/>
                        </a:lnSpc>
                        <a:spcAft>
                          <a:spcPts val="0"/>
                        </a:spcAft>
                      </a:pPr>
                      <a:r>
                        <a:rPr lang="tr-TR" sz="900" dirty="0">
                          <a:latin typeface="Arial"/>
                          <a:ea typeface="Calibri"/>
                          <a:cs typeface="Times New Roman"/>
                        </a:rPr>
                        <a:t>Kentsel elemanlar </a:t>
                      </a:r>
                      <a:endParaRPr lang="tr-TR" sz="1100" dirty="0">
                        <a:latin typeface="Calibri"/>
                        <a:ea typeface="Calibri"/>
                        <a:cs typeface="Times New Roman"/>
                      </a:endParaRPr>
                    </a:p>
                  </a:txBody>
                  <a:tcPr marL="0" marR="0" marT="0" marB="0"/>
                </a:tc>
                <a:tc>
                  <a:txBody>
                    <a:bodyPr/>
                    <a:lstStyle/>
                    <a:p>
                      <a:pPr marL="439738" indent="0" algn="l">
                        <a:spcAft>
                          <a:spcPts val="0"/>
                        </a:spcAft>
                      </a:pPr>
                      <a:r>
                        <a:rPr lang="en-US" sz="900" dirty="0" err="1">
                          <a:latin typeface="Arial"/>
                          <a:ea typeface="Times New Roman"/>
                          <a:cs typeface="Times New Roman"/>
                        </a:rPr>
                        <a:t>Bağlantıların</a:t>
                      </a:r>
                      <a:r>
                        <a:rPr lang="en-US" sz="900" dirty="0">
                          <a:latin typeface="Arial"/>
                          <a:ea typeface="Times New Roman"/>
                          <a:cs typeface="Times New Roman"/>
                        </a:rPr>
                        <a:t> </a:t>
                      </a:r>
                      <a:r>
                        <a:rPr lang="en-US" sz="900" dirty="0" err="1">
                          <a:latin typeface="Arial"/>
                          <a:ea typeface="Times New Roman"/>
                          <a:cs typeface="Times New Roman"/>
                        </a:rPr>
                        <a:t>tespit</a:t>
                      </a:r>
                      <a:r>
                        <a:rPr lang="en-US" sz="900" dirty="0">
                          <a:latin typeface="Arial"/>
                          <a:ea typeface="Times New Roman"/>
                          <a:cs typeface="Times New Roman"/>
                        </a:rPr>
                        <a:t> </a:t>
                      </a:r>
                      <a:r>
                        <a:rPr lang="en-US" sz="900" dirty="0" err="1">
                          <a:latin typeface="Arial"/>
                          <a:ea typeface="Times New Roman"/>
                          <a:cs typeface="Times New Roman"/>
                        </a:rPr>
                        <a:t>edilmesi</a:t>
                      </a:r>
                      <a:endParaRPr lang="tr-TR" sz="1200" dirty="0">
                        <a:latin typeface="Times New Roman"/>
                        <a:ea typeface="Times New Roman"/>
                        <a:cs typeface="Times New Roman"/>
                      </a:endParaRPr>
                    </a:p>
                  </a:txBody>
                  <a:tcPr marL="0" marR="0" marT="0" marB="0"/>
                </a:tc>
              </a:tr>
              <a:tr h="13448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39738" indent="0" algn="l">
                        <a:spcAft>
                          <a:spcPts val="0"/>
                        </a:spcAft>
                      </a:pPr>
                      <a:r>
                        <a:rPr lang="en-US" sz="900" dirty="0" err="1">
                          <a:latin typeface="Arial"/>
                          <a:ea typeface="Times New Roman"/>
                          <a:cs typeface="Times New Roman"/>
                        </a:rPr>
                        <a:t>Sınırların</a:t>
                      </a:r>
                      <a:r>
                        <a:rPr lang="en-US" sz="900" dirty="0">
                          <a:latin typeface="Arial"/>
                          <a:ea typeface="Times New Roman"/>
                          <a:cs typeface="Times New Roman"/>
                        </a:rPr>
                        <a:t> </a:t>
                      </a:r>
                      <a:r>
                        <a:rPr lang="en-US" sz="900" dirty="0" err="1">
                          <a:latin typeface="Arial"/>
                          <a:ea typeface="Times New Roman"/>
                          <a:cs typeface="Times New Roman"/>
                        </a:rPr>
                        <a:t>tespit</a:t>
                      </a:r>
                      <a:r>
                        <a:rPr lang="en-US" sz="900" dirty="0">
                          <a:latin typeface="Arial"/>
                          <a:ea typeface="Times New Roman"/>
                          <a:cs typeface="Times New Roman"/>
                        </a:rPr>
                        <a:t> </a:t>
                      </a:r>
                      <a:r>
                        <a:rPr lang="en-US" sz="900" dirty="0" err="1">
                          <a:latin typeface="Arial"/>
                          <a:ea typeface="Times New Roman"/>
                          <a:cs typeface="Times New Roman"/>
                        </a:rPr>
                        <a:t>edilmesi</a:t>
                      </a:r>
                      <a:endParaRPr lang="tr-TR" sz="1200" dirty="0">
                        <a:latin typeface="Times New Roman"/>
                        <a:ea typeface="Times New Roman"/>
                        <a:cs typeface="Times New Roman"/>
                      </a:endParaRPr>
                    </a:p>
                  </a:txBody>
                  <a:tcPr marL="0" marR="0" marT="0" marB="0"/>
                </a:tc>
              </a:tr>
              <a:tr h="13448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39738" indent="0" algn="l">
                        <a:spcAft>
                          <a:spcPts val="0"/>
                        </a:spcAft>
                      </a:pPr>
                      <a:r>
                        <a:rPr lang="en-US" sz="900" dirty="0" err="1">
                          <a:latin typeface="Arial"/>
                          <a:ea typeface="Times New Roman"/>
                          <a:cs typeface="Times New Roman"/>
                        </a:rPr>
                        <a:t>Bölgelerin</a:t>
                      </a:r>
                      <a:r>
                        <a:rPr lang="en-US" sz="900" dirty="0">
                          <a:latin typeface="Arial"/>
                          <a:ea typeface="Times New Roman"/>
                          <a:cs typeface="Times New Roman"/>
                        </a:rPr>
                        <a:t> </a:t>
                      </a:r>
                      <a:r>
                        <a:rPr lang="en-US" sz="900" dirty="0" err="1">
                          <a:latin typeface="Arial"/>
                          <a:ea typeface="Times New Roman"/>
                          <a:cs typeface="Times New Roman"/>
                        </a:rPr>
                        <a:t>tespit</a:t>
                      </a:r>
                      <a:r>
                        <a:rPr lang="en-US" sz="900" dirty="0">
                          <a:latin typeface="Arial"/>
                          <a:ea typeface="Times New Roman"/>
                          <a:cs typeface="Times New Roman"/>
                        </a:rPr>
                        <a:t> </a:t>
                      </a:r>
                      <a:r>
                        <a:rPr lang="en-US" sz="900" dirty="0" err="1">
                          <a:latin typeface="Arial"/>
                          <a:ea typeface="Times New Roman"/>
                          <a:cs typeface="Times New Roman"/>
                        </a:rPr>
                        <a:t>edilmesi</a:t>
                      </a:r>
                      <a:endParaRPr lang="tr-TR" sz="1200" dirty="0">
                        <a:latin typeface="Times New Roman"/>
                        <a:ea typeface="Times New Roman"/>
                        <a:cs typeface="Times New Roman"/>
                      </a:endParaRPr>
                    </a:p>
                  </a:txBody>
                  <a:tcPr marL="0" marR="0" marT="0" marB="0"/>
                </a:tc>
              </a:tr>
              <a:tr h="18869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39738" indent="0" algn="l">
                        <a:spcAft>
                          <a:spcPts val="0"/>
                        </a:spcAft>
                      </a:pPr>
                      <a:r>
                        <a:rPr lang="en-US" sz="900" dirty="0" err="1">
                          <a:latin typeface="Arial"/>
                          <a:ea typeface="Times New Roman"/>
                          <a:cs typeface="Times New Roman"/>
                        </a:rPr>
                        <a:t>Odakların</a:t>
                      </a:r>
                      <a:r>
                        <a:rPr lang="en-US" sz="900" dirty="0">
                          <a:latin typeface="Arial"/>
                          <a:ea typeface="Times New Roman"/>
                          <a:cs typeface="Times New Roman"/>
                        </a:rPr>
                        <a:t> </a:t>
                      </a:r>
                      <a:r>
                        <a:rPr lang="en-US" sz="900" dirty="0" err="1">
                          <a:latin typeface="Arial"/>
                          <a:ea typeface="Times New Roman"/>
                          <a:cs typeface="Times New Roman"/>
                        </a:rPr>
                        <a:t>tespit</a:t>
                      </a:r>
                      <a:r>
                        <a:rPr lang="en-US" sz="900" dirty="0">
                          <a:latin typeface="Arial"/>
                          <a:ea typeface="Times New Roman"/>
                          <a:cs typeface="Times New Roman"/>
                        </a:rPr>
                        <a:t> </a:t>
                      </a:r>
                      <a:r>
                        <a:rPr lang="en-US" sz="900" dirty="0" err="1">
                          <a:latin typeface="Arial"/>
                          <a:ea typeface="Times New Roman"/>
                          <a:cs typeface="Times New Roman"/>
                        </a:rPr>
                        <a:t>edilmesi</a:t>
                      </a:r>
                      <a:endParaRPr lang="tr-TR" sz="1200" dirty="0">
                        <a:latin typeface="Times New Roman"/>
                        <a:ea typeface="Times New Roman"/>
                        <a:cs typeface="Times New Roman"/>
                      </a:endParaRPr>
                    </a:p>
                  </a:txBody>
                  <a:tcPr marL="0" marR="0" marT="0" marB="0"/>
                </a:tc>
              </a:tr>
              <a:tr h="13448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39738" indent="0" algn="l">
                        <a:spcAft>
                          <a:spcPts val="0"/>
                        </a:spcAft>
                      </a:pPr>
                      <a:r>
                        <a:rPr lang="en-US" sz="900" dirty="0" err="1">
                          <a:latin typeface="Arial"/>
                          <a:ea typeface="Times New Roman"/>
                          <a:cs typeface="Times New Roman"/>
                        </a:rPr>
                        <a:t>Nirengi</a:t>
                      </a:r>
                      <a:r>
                        <a:rPr lang="en-US" sz="900" dirty="0">
                          <a:latin typeface="Arial"/>
                          <a:ea typeface="Times New Roman"/>
                          <a:cs typeface="Times New Roman"/>
                        </a:rPr>
                        <a:t> </a:t>
                      </a:r>
                      <a:r>
                        <a:rPr lang="en-US" sz="900" dirty="0" err="1">
                          <a:latin typeface="Arial"/>
                          <a:ea typeface="Times New Roman"/>
                          <a:cs typeface="Times New Roman"/>
                        </a:rPr>
                        <a:t>noktalarının</a:t>
                      </a:r>
                      <a:r>
                        <a:rPr lang="en-US" sz="900" dirty="0">
                          <a:latin typeface="Arial"/>
                          <a:ea typeface="Times New Roman"/>
                          <a:cs typeface="Times New Roman"/>
                        </a:rPr>
                        <a:t> </a:t>
                      </a:r>
                      <a:r>
                        <a:rPr lang="en-US" sz="900" dirty="0" err="1">
                          <a:latin typeface="Arial"/>
                          <a:ea typeface="Times New Roman"/>
                          <a:cs typeface="Times New Roman"/>
                        </a:rPr>
                        <a:t>tespit</a:t>
                      </a:r>
                      <a:r>
                        <a:rPr lang="en-US" sz="900" dirty="0">
                          <a:latin typeface="Arial"/>
                          <a:ea typeface="Times New Roman"/>
                          <a:cs typeface="Times New Roman"/>
                        </a:rPr>
                        <a:t> </a:t>
                      </a:r>
                      <a:r>
                        <a:rPr lang="en-US" sz="900" dirty="0" err="1">
                          <a:latin typeface="Arial"/>
                          <a:ea typeface="Times New Roman"/>
                          <a:cs typeface="Times New Roman"/>
                        </a:rPr>
                        <a:t>edilmesi</a:t>
                      </a:r>
                      <a:endParaRPr lang="tr-TR" sz="1200" dirty="0">
                        <a:latin typeface="Times New Roman"/>
                        <a:ea typeface="Times New Roman"/>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2">
                  <a:txBody>
                    <a:bodyPr/>
                    <a:lstStyle/>
                    <a:p>
                      <a:pPr marL="87313" indent="0" algn="just">
                        <a:lnSpc>
                          <a:spcPct val="115000"/>
                        </a:lnSpc>
                        <a:spcAft>
                          <a:spcPts val="0"/>
                        </a:spcAft>
                      </a:pPr>
                      <a:r>
                        <a:rPr lang="tr-TR" sz="900" dirty="0">
                          <a:latin typeface="Arial"/>
                          <a:ea typeface="Calibri"/>
                          <a:cs typeface="Times New Roman"/>
                        </a:rPr>
                        <a:t>Kentsel peyzaj</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Yeşil alanların tespit edilmesi </a:t>
                      </a:r>
                      <a:endParaRPr lang="tr-TR" sz="1100" dirty="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Kent mobilyalarının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rowSpan="3" gridSpan="2">
                  <a:txBody>
                    <a:bodyPr/>
                    <a:lstStyle/>
                    <a:p>
                      <a:pPr marL="457200" algn="just">
                        <a:lnSpc>
                          <a:spcPct val="115000"/>
                        </a:lnSpc>
                        <a:spcAft>
                          <a:spcPts val="0"/>
                        </a:spcAft>
                      </a:pPr>
                      <a:r>
                        <a:rPr lang="tr-TR" sz="900" dirty="0">
                          <a:latin typeface="Arial"/>
                          <a:ea typeface="Calibri"/>
                          <a:cs typeface="Times New Roman"/>
                        </a:rPr>
                        <a:t>Mimari yapı</a:t>
                      </a:r>
                      <a:endParaRPr lang="tr-TR" sz="1100" dirty="0">
                        <a:latin typeface="Calibri"/>
                        <a:ea typeface="Calibri"/>
                        <a:cs typeface="Times New Roman"/>
                      </a:endParaRPr>
                    </a:p>
                  </a:txBody>
                  <a:tcPr marL="0" marR="0" marT="0" marB="0"/>
                </a:tc>
                <a:tc rowSpan="3" h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Tescilli binaların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Kentsel bellek ve mimari açıdan önem taşıyan binaların tespit edilmesi</a:t>
                      </a:r>
                      <a:endParaRPr lang="tr-TR" sz="1100">
                        <a:latin typeface="Calibri"/>
                        <a:ea typeface="Calibri"/>
                        <a:cs typeface="Times New Roman"/>
                      </a:endParaRPr>
                    </a:p>
                  </a:txBody>
                  <a:tcPr marL="0" marR="0" marT="0" marB="0"/>
                </a:tc>
              </a:tr>
              <a:tr h="155622">
                <a:tc vMerge="1">
                  <a:txBody>
                    <a:bodyPr/>
                    <a:lstStyle/>
                    <a:p>
                      <a:endParaRPr lang="tr-TR"/>
                    </a:p>
                  </a:txBody>
                  <a:tcPr/>
                </a:tc>
                <a:tc vMerge="1">
                  <a:txBody>
                    <a:bodyPr/>
                    <a:lstStyle/>
                    <a:p>
                      <a:endParaRPr lang="tr-TR"/>
                    </a:p>
                  </a:txBody>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Malzeme-yapım sistemine göre binaların sınıflandırılması</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rowSpan="7">
                  <a:txBody>
                    <a:bodyPr/>
                    <a:lstStyle/>
                    <a:p>
                      <a:pPr marL="87313" indent="1588" algn="just">
                        <a:lnSpc>
                          <a:spcPct val="115000"/>
                        </a:lnSpc>
                        <a:spcAft>
                          <a:spcPts val="0"/>
                        </a:spcAft>
                      </a:pPr>
                      <a:r>
                        <a:rPr lang="tr-TR" sz="900" dirty="0">
                          <a:latin typeface="Arial"/>
                          <a:ea typeface="Calibri"/>
                          <a:cs typeface="Times New Roman"/>
                        </a:rPr>
                        <a:t>Teknik altyapı </a:t>
                      </a:r>
                      <a:endParaRPr lang="tr-TR" sz="1100" dirty="0">
                        <a:latin typeface="Calibri"/>
                        <a:ea typeface="Calibri"/>
                        <a:cs typeface="Times New Roman"/>
                      </a:endParaRPr>
                    </a:p>
                  </a:txBody>
                  <a:tcPr marL="0" marR="0" marT="0" marB="0"/>
                </a:tc>
                <a:tc rowSpan="2">
                  <a:txBody>
                    <a:bodyPr/>
                    <a:lstStyle/>
                    <a:p>
                      <a:pPr marL="457200" algn="just">
                        <a:lnSpc>
                          <a:spcPct val="115000"/>
                        </a:lnSpc>
                        <a:spcAft>
                          <a:spcPts val="0"/>
                        </a:spcAft>
                      </a:pPr>
                      <a:r>
                        <a:rPr lang="tr-TR" sz="900" dirty="0">
                          <a:latin typeface="Arial"/>
                          <a:ea typeface="Calibri"/>
                          <a:cs typeface="Times New Roman"/>
                        </a:rPr>
                        <a:t>Servis mekanları</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Mevcut durumdaki otopark alanları ve kapasitelerinin tespit edilmesi</a:t>
                      </a:r>
                      <a:endParaRPr lang="tr-TR" sz="1100">
                        <a:latin typeface="Calibri"/>
                        <a:ea typeface="Calibri"/>
                        <a:cs typeface="Times New Roman"/>
                      </a:endParaRPr>
                    </a:p>
                  </a:txBody>
                  <a:tcPr marL="0" marR="0" marT="0" marB="0"/>
                </a:tc>
              </a:tr>
              <a:tr h="154733">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Mevcut durumdaki WC,vs. gibi servis hacimlerinin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3">
                  <a:txBody>
                    <a:bodyPr/>
                    <a:lstStyle/>
                    <a:p>
                      <a:pPr marL="457200" algn="just">
                        <a:lnSpc>
                          <a:spcPct val="115000"/>
                        </a:lnSpc>
                        <a:spcAft>
                          <a:spcPts val="0"/>
                        </a:spcAft>
                      </a:pPr>
                      <a:r>
                        <a:rPr lang="tr-TR" sz="900">
                          <a:latin typeface="Arial"/>
                          <a:ea typeface="Calibri"/>
                          <a:cs typeface="Times New Roman"/>
                        </a:rPr>
                        <a:t>Servis</a:t>
                      </a:r>
                      <a:endParaRPr lang="tr-TR" sz="1100">
                        <a:latin typeface="Calibri"/>
                        <a:ea typeface="Calibri"/>
                        <a:cs typeface="Times New Roman"/>
                      </a:endParaRPr>
                    </a:p>
                    <a:p>
                      <a:pPr marL="457200" algn="just">
                        <a:lnSpc>
                          <a:spcPct val="115000"/>
                        </a:lnSpc>
                        <a:spcAft>
                          <a:spcPts val="0"/>
                        </a:spcAft>
                      </a:pPr>
                      <a:r>
                        <a:rPr lang="tr-TR" sz="900">
                          <a:latin typeface="Arial"/>
                          <a:ea typeface="Calibri"/>
                          <a:cs typeface="Times New Roman"/>
                        </a:rPr>
                        <a:t>hizmetleri</a:t>
                      </a:r>
                      <a:endParaRPr lang="tr-TR" sz="110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Pis ve temiz su giderlerinin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Elektrik sisteminin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Isıtma sisteminin tespit edilmesi</a:t>
                      </a:r>
                      <a:endParaRPr lang="tr-TR" sz="1100">
                        <a:latin typeface="Calibri"/>
                        <a:ea typeface="Calibri"/>
                        <a:cs typeface="Times New Roman"/>
                      </a:endParaRPr>
                    </a:p>
                  </a:txBody>
                  <a:tcPr marL="0" marR="0" marT="0" marB="0"/>
                </a:tc>
              </a:tr>
              <a:tr h="16841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rowSpan="2">
                  <a:txBody>
                    <a:bodyPr/>
                    <a:lstStyle/>
                    <a:p>
                      <a:pPr marL="457200" algn="just">
                        <a:lnSpc>
                          <a:spcPct val="115000"/>
                        </a:lnSpc>
                        <a:spcAft>
                          <a:spcPts val="0"/>
                        </a:spcAft>
                      </a:pPr>
                      <a:r>
                        <a:rPr lang="tr-TR" sz="900">
                          <a:latin typeface="Arial"/>
                          <a:ea typeface="Calibri"/>
                          <a:cs typeface="Times New Roman"/>
                        </a:rPr>
                        <a:t>Afet önlemleri</a:t>
                      </a:r>
                      <a:endParaRPr lang="tr-TR" sz="110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Yangın-sel önlemlerinin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Deprem önlemlerinin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rowSpan="3">
                  <a:txBody>
                    <a:bodyPr/>
                    <a:lstStyle/>
                    <a:p>
                      <a:pPr marL="0" indent="0" algn="just">
                        <a:lnSpc>
                          <a:spcPct val="115000"/>
                        </a:lnSpc>
                        <a:spcAft>
                          <a:spcPts val="0"/>
                        </a:spcAft>
                      </a:pPr>
                      <a:r>
                        <a:rPr lang="tr-TR" sz="800" dirty="0">
                          <a:latin typeface="Arial"/>
                          <a:ea typeface="Calibri"/>
                          <a:cs typeface="Times New Roman"/>
                        </a:rPr>
                        <a:t>Fonksiyon</a:t>
                      </a:r>
                      <a:endParaRPr lang="tr-TR" sz="1100" dirty="0">
                        <a:latin typeface="Calibri"/>
                        <a:ea typeface="Calibri"/>
                        <a:cs typeface="Times New Roman"/>
                      </a:endParaRPr>
                    </a:p>
                    <a:p>
                      <a:pPr marL="0" indent="0" algn="just">
                        <a:lnSpc>
                          <a:spcPct val="115000"/>
                        </a:lnSpc>
                        <a:spcAft>
                          <a:spcPts val="0"/>
                        </a:spcAft>
                      </a:pPr>
                      <a:r>
                        <a:rPr lang="tr-TR" sz="900" dirty="0">
                          <a:latin typeface="Arial"/>
                          <a:ea typeface="Calibri"/>
                          <a:cs typeface="Times New Roman"/>
                        </a:rPr>
                        <a:t>analizi</a:t>
                      </a:r>
                      <a:endParaRPr lang="tr-TR" sz="1100" dirty="0">
                        <a:latin typeface="Calibri"/>
                        <a:ea typeface="Calibri"/>
                        <a:cs typeface="Times New Roman"/>
                      </a:endParaRPr>
                    </a:p>
                  </a:txBody>
                  <a:tcPr marL="0" marR="0" marT="0" marB="0" vert="vert270"/>
                </a:tc>
                <a:tc rowSpan="2" gridSpan="2">
                  <a:txBody>
                    <a:bodyPr/>
                    <a:lstStyle/>
                    <a:p>
                      <a:pPr marL="457200" algn="just">
                        <a:lnSpc>
                          <a:spcPct val="115000"/>
                        </a:lnSpc>
                        <a:spcAft>
                          <a:spcPts val="0"/>
                        </a:spcAft>
                      </a:pPr>
                      <a:r>
                        <a:rPr lang="tr-TR" sz="900" dirty="0">
                          <a:latin typeface="Arial"/>
                          <a:ea typeface="Calibri"/>
                          <a:cs typeface="Times New Roman"/>
                        </a:rPr>
                        <a:t>Ulaşılabilirlik </a:t>
                      </a:r>
                      <a:endParaRPr lang="tr-TR" sz="1100" dirty="0">
                        <a:latin typeface="Calibri"/>
                        <a:ea typeface="Calibri"/>
                        <a:cs typeface="Times New Roman"/>
                      </a:endParaRPr>
                    </a:p>
                  </a:txBody>
                  <a:tcPr marL="0" marR="0" marT="0" marB="0"/>
                </a:tc>
                <a:tc rowSpan="2" h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Yaya trafiği ile ilgili özelliklerin tespit edilmesi</a:t>
                      </a:r>
                      <a:endParaRPr lang="tr-TR" sz="1100">
                        <a:latin typeface="Calibri"/>
                        <a:ea typeface="Calibri"/>
                        <a:cs typeface="Times New Roman"/>
                      </a:endParaRPr>
                    </a:p>
                  </a:txBody>
                  <a:tcPr marL="0" marR="0" marT="0" marB="0"/>
                </a:tc>
              </a:tr>
              <a:tr h="154659">
                <a:tc vMerge="1">
                  <a:txBody>
                    <a:bodyPr/>
                    <a:lstStyle/>
                    <a:p>
                      <a:endParaRPr lang="tr-TR"/>
                    </a:p>
                  </a:txBody>
                  <a:tcPr/>
                </a:tc>
                <a:tc vMerge="1">
                  <a:txBody>
                    <a:bodyPr/>
                    <a:lstStyle/>
                    <a:p>
                      <a:endParaRPr lang="tr-TR"/>
                    </a:p>
                  </a:txBody>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Araç trafiği ile ilgili özelliklerin tespit edilmesi</a:t>
                      </a:r>
                      <a:endParaRPr lang="tr-TR" sz="1100">
                        <a:latin typeface="Calibri"/>
                        <a:ea typeface="Calibri"/>
                        <a:cs typeface="Times New Roman"/>
                      </a:endParaRPr>
                    </a:p>
                  </a:txBody>
                  <a:tcPr marL="0" marR="0" marT="0" marB="0"/>
                </a:tc>
              </a:tr>
              <a:tr h="297329">
                <a:tc vMerge="1">
                  <a:txBody>
                    <a:bodyPr/>
                    <a:lstStyle/>
                    <a:p>
                      <a:endParaRPr lang="tr-TR"/>
                    </a:p>
                  </a:txBody>
                  <a:tcPr/>
                </a:tc>
                <a:tc vMerge="1">
                  <a:txBody>
                    <a:bodyPr/>
                    <a:lstStyle/>
                    <a:p>
                      <a:endParaRPr lang="tr-TR"/>
                    </a:p>
                  </a:txBody>
                  <a:tcPr/>
                </a:tc>
                <a:tc vMerge="1">
                  <a:txBody>
                    <a:bodyPr/>
                    <a:lstStyle/>
                    <a:p>
                      <a:endParaRPr lang="tr-TR"/>
                    </a:p>
                  </a:txBody>
                  <a:tcPr/>
                </a:tc>
                <a:tc gridSpan="2">
                  <a:txBody>
                    <a:bodyPr/>
                    <a:lstStyle/>
                    <a:p>
                      <a:pPr marL="457200" algn="just">
                        <a:lnSpc>
                          <a:spcPct val="115000"/>
                        </a:lnSpc>
                        <a:spcAft>
                          <a:spcPts val="0"/>
                        </a:spcAft>
                      </a:pPr>
                      <a:r>
                        <a:rPr lang="tr-TR" sz="900" dirty="0">
                          <a:latin typeface="Arial"/>
                          <a:ea typeface="Calibri"/>
                          <a:cs typeface="Times New Roman"/>
                        </a:rPr>
                        <a:t>Fonksiyonel dağılım </a:t>
                      </a:r>
                      <a:endParaRPr lang="tr-TR" sz="1100" dirty="0">
                        <a:latin typeface="Calibri"/>
                        <a:ea typeface="Calibri"/>
                        <a:cs typeface="Times New Roman"/>
                      </a:endParaRPr>
                    </a:p>
                  </a:txBody>
                  <a:tcPr marL="0" marR="0" marT="0" marB="0"/>
                </a:tc>
                <a:tc h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Alan kullanımının tespiti</a:t>
                      </a:r>
                      <a:endParaRPr lang="tr-TR" sz="1100" dirty="0">
                        <a:latin typeface="Calibri"/>
                        <a:ea typeface="Calibri"/>
                        <a:cs typeface="Times New Roman"/>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323528" y="1124744"/>
          <a:ext cx="8496944" cy="3460299"/>
        </p:xfrm>
        <a:graphic>
          <a:graphicData uri="http://schemas.openxmlformats.org/drawingml/2006/table">
            <a:tbl>
              <a:tblPr firstRow="1" bandRow="1">
                <a:tableStyleId>{5C22544A-7EE6-4342-B048-85BDC9FD1C3A}</a:tableStyleId>
              </a:tblPr>
              <a:tblGrid>
                <a:gridCol w="1295098"/>
                <a:gridCol w="2244462"/>
                <a:gridCol w="4957384"/>
              </a:tblGrid>
              <a:tr h="129784">
                <a:tc>
                  <a:txBody>
                    <a:bodyPr/>
                    <a:lstStyle/>
                    <a:p>
                      <a:pPr marL="457200" algn="just">
                        <a:lnSpc>
                          <a:spcPct val="115000"/>
                        </a:lnSpc>
                        <a:spcAft>
                          <a:spcPts val="0"/>
                        </a:spcAft>
                      </a:pP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endParaRPr lang="tr-TR" sz="1100" dirty="0">
                        <a:latin typeface="Calibri"/>
                        <a:ea typeface="Calibri"/>
                        <a:cs typeface="Times New Roman"/>
                      </a:endParaRPr>
                    </a:p>
                  </a:txBody>
                  <a:tcPr marL="0" marR="0" marT="0" marB="0"/>
                </a:tc>
              </a:tr>
              <a:tr h="129784">
                <a:tc rowSpan="5">
                  <a:txBody>
                    <a:bodyPr/>
                    <a:lstStyle/>
                    <a:p>
                      <a:pPr marL="457200" algn="just">
                        <a:lnSpc>
                          <a:spcPct val="115000"/>
                        </a:lnSpc>
                        <a:spcAft>
                          <a:spcPts val="0"/>
                        </a:spcAft>
                      </a:pPr>
                      <a:r>
                        <a:rPr lang="tr-TR" sz="900" dirty="0">
                          <a:latin typeface="Arial"/>
                          <a:ea typeface="Calibri"/>
                          <a:cs typeface="Times New Roman"/>
                        </a:rPr>
                        <a:t>Ekonomik yapı </a:t>
                      </a:r>
                      <a:endParaRPr lang="tr-TR" sz="1100" dirty="0">
                        <a:latin typeface="Calibri"/>
                        <a:ea typeface="Calibri"/>
                        <a:cs typeface="Times New Roman"/>
                      </a:endParaRPr>
                    </a:p>
                  </a:txBody>
                  <a:tcPr marL="0" marR="0" marT="0" marB="0"/>
                </a:tc>
                <a:tc rowSpan="2">
                  <a:txBody>
                    <a:bodyPr/>
                    <a:lstStyle/>
                    <a:p>
                      <a:pPr marL="457200" algn="just">
                        <a:lnSpc>
                          <a:spcPct val="115000"/>
                        </a:lnSpc>
                        <a:spcAft>
                          <a:spcPts val="0"/>
                        </a:spcAft>
                      </a:pPr>
                      <a:r>
                        <a:rPr lang="tr-TR" sz="900" dirty="0">
                          <a:latin typeface="Arial"/>
                          <a:ea typeface="Calibri"/>
                          <a:cs typeface="Times New Roman"/>
                        </a:rPr>
                        <a:t>İşyeri nitelikleri</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Kira değerlerinin tespiti</a:t>
                      </a:r>
                      <a:endParaRPr lang="tr-TR" sz="1100">
                        <a:latin typeface="Calibri"/>
                        <a:ea typeface="Calibri"/>
                        <a:cs typeface="Times New Roman"/>
                      </a:endParaRPr>
                    </a:p>
                  </a:txBody>
                  <a:tcPr marL="0" marR="0" marT="0" marB="0"/>
                </a:tc>
              </a:tr>
              <a:tr h="126226">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a:latin typeface="Arial"/>
                          <a:ea typeface="Calibri"/>
                          <a:cs typeface="Times New Roman"/>
                        </a:rPr>
                        <a:t>Sektörel dağılımın tespiti</a:t>
                      </a:r>
                      <a:endParaRPr lang="tr-TR" sz="1100">
                        <a:latin typeface="Calibri"/>
                        <a:ea typeface="Calibri"/>
                        <a:cs typeface="Times New Roman"/>
                      </a:endParaRPr>
                    </a:p>
                  </a:txBody>
                  <a:tcPr marL="0" marR="0" marT="0" marB="0"/>
                </a:tc>
              </a:tr>
              <a:tr h="122668">
                <a:tc vMerge="1">
                  <a:txBody>
                    <a:bodyPr/>
                    <a:lstStyle/>
                    <a:p>
                      <a:endParaRPr lang="tr-TR"/>
                    </a:p>
                  </a:txBody>
                  <a:tcPr/>
                </a:tc>
                <a:tc rowSpan="2">
                  <a:txBody>
                    <a:bodyPr/>
                    <a:lstStyle/>
                    <a:p>
                      <a:pPr marL="457200" algn="just">
                        <a:lnSpc>
                          <a:spcPct val="115000"/>
                        </a:lnSpc>
                        <a:spcAft>
                          <a:spcPts val="0"/>
                        </a:spcAft>
                      </a:pPr>
                      <a:r>
                        <a:rPr lang="tr-TR" sz="900" dirty="0">
                          <a:latin typeface="Arial"/>
                          <a:ea typeface="Calibri"/>
                          <a:cs typeface="Times New Roman"/>
                        </a:rPr>
                        <a:t>Mülkiyet durumu</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Özel şahısların dükkan sahipliliği oranının tespit</a:t>
                      </a:r>
                      <a:endParaRPr lang="tr-TR" sz="1100">
                        <a:latin typeface="Calibri"/>
                        <a:ea typeface="Calibri"/>
                        <a:cs typeface="Times New Roman"/>
                      </a:endParaRPr>
                    </a:p>
                  </a:txBody>
                  <a:tcPr marL="0" marR="0" marT="0" marB="0"/>
                </a:tc>
              </a:tr>
              <a:tr h="119110">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smtClean="0">
                          <a:latin typeface="Arial"/>
                          <a:ea typeface="Calibri"/>
                          <a:cs typeface="Times New Roman"/>
                        </a:rPr>
                        <a:t>Vakıfla</a:t>
                      </a:r>
                      <a:r>
                        <a:rPr lang="tr-TR" sz="1100" dirty="0" smtClean="0">
                          <a:latin typeface="Calibri"/>
                          <a:ea typeface="Calibri"/>
                          <a:cs typeface="Times New Roman"/>
                        </a:rPr>
                        <a:t>r</a:t>
                      </a:r>
                      <a:r>
                        <a:rPr lang="tr-TR" sz="900" dirty="0" smtClean="0">
                          <a:latin typeface="Arial"/>
                          <a:ea typeface="Calibri"/>
                          <a:cs typeface="Times New Roman"/>
                        </a:rPr>
                        <a:t>a </a:t>
                      </a:r>
                      <a:r>
                        <a:rPr lang="tr-TR" sz="900" dirty="0">
                          <a:latin typeface="Arial"/>
                          <a:ea typeface="Calibri"/>
                          <a:cs typeface="Times New Roman"/>
                        </a:rPr>
                        <a:t>ait dükkan oranının tespiti</a:t>
                      </a:r>
                      <a:endParaRPr lang="tr-TR" sz="1100" dirty="0">
                        <a:latin typeface="Calibri"/>
                        <a:ea typeface="Calibri"/>
                        <a:cs typeface="Times New Roman"/>
                      </a:endParaRPr>
                    </a:p>
                  </a:txBody>
                  <a:tcPr marL="0" marR="0" marT="0" marB="0"/>
                </a:tc>
              </a:tr>
              <a:tr h="153651">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İşgücü</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a:latin typeface="Arial"/>
                          <a:ea typeface="Calibri"/>
                          <a:cs typeface="Times New Roman"/>
                        </a:rPr>
                        <a:t>Çalışan sayısının tespiti</a:t>
                      </a:r>
                      <a:endParaRPr lang="tr-TR" sz="1100">
                        <a:latin typeface="Calibri"/>
                        <a:ea typeface="Calibri"/>
                        <a:cs typeface="Times New Roman"/>
                      </a:endParaRPr>
                    </a:p>
                  </a:txBody>
                  <a:tcPr marL="0" marR="0" marT="0" marB="0"/>
                </a:tc>
              </a:tr>
              <a:tr h="144016">
                <a:tc rowSpan="5">
                  <a:txBody>
                    <a:bodyPr/>
                    <a:lstStyle/>
                    <a:p>
                      <a:pPr marL="457200" algn="just">
                        <a:lnSpc>
                          <a:spcPct val="115000"/>
                        </a:lnSpc>
                        <a:spcAft>
                          <a:spcPts val="0"/>
                        </a:spcAft>
                      </a:pPr>
                      <a:r>
                        <a:rPr lang="tr-TR" sz="900">
                          <a:latin typeface="Arial"/>
                          <a:ea typeface="Calibri"/>
                          <a:cs typeface="Times New Roman"/>
                        </a:rPr>
                        <a:t>Sosyal yapı</a:t>
                      </a:r>
                      <a:endParaRPr lang="tr-TR" sz="1100">
                        <a:latin typeface="Calibri"/>
                        <a:ea typeface="Calibri"/>
                        <a:cs typeface="Times New Roman"/>
                      </a:endParaRPr>
                    </a:p>
                  </a:txBody>
                  <a:tcPr marL="0" marR="0" marT="0" marB="0"/>
                </a:tc>
                <a:tc rowSpan="2">
                  <a:txBody>
                    <a:bodyPr/>
                    <a:lstStyle/>
                    <a:p>
                      <a:pPr marL="457200" algn="just">
                        <a:lnSpc>
                          <a:spcPct val="115000"/>
                        </a:lnSpc>
                        <a:spcAft>
                          <a:spcPts val="0"/>
                        </a:spcAft>
                      </a:pPr>
                      <a:r>
                        <a:rPr lang="tr-TR" sz="900" dirty="0">
                          <a:latin typeface="Arial"/>
                          <a:ea typeface="Calibri"/>
                          <a:cs typeface="Times New Roman"/>
                        </a:rPr>
                        <a:t>Güvenlik </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Suç oranlarının tespit edilmesi</a:t>
                      </a:r>
                      <a:endParaRPr lang="tr-TR" sz="1100" dirty="0">
                        <a:latin typeface="Calibri"/>
                        <a:ea typeface="Calibri"/>
                        <a:cs typeface="Times New Roman"/>
                      </a:endParaRPr>
                    </a:p>
                  </a:txBody>
                  <a:tcPr marL="0" marR="0" marT="0" marB="0"/>
                </a:tc>
              </a:tr>
              <a:tr h="140458">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Güvenlik önemlerinin tespiti</a:t>
                      </a:r>
                      <a:endParaRPr lang="tr-TR" sz="1100" dirty="0">
                        <a:latin typeface="Calibri"/>
                        <a:ea typeface="Calibri"/>
                        <a:cs typeface="Times New Roman"/>
                      </a:endParaRPr>
                    </a:p>
                  </a:txBody>
                  <a:tcPr marL="0" marR="0" marT="0" marB="0"/>
                </a:tc>
              </a:tr>
              <a:tr h="136900">
                <a:tc vMerge="1">
                  <a:txBody>
                    <a:bodyPr/>
                    <a:lstStyle/>
                    <a:p>
                      <a:endParaRPr lang="tr-TR"/>
                    </a:p>
                  </a:txBody>
                  <a:tcPr/>
                </a:tc>
                <a:tc rowSpan="2">
                  <a:txBody>
                    <a:bodyPr/>
                    <a:lstStyle/>
                    <a:p>
                      <a:pPr marL="457200" algn="just">
                        <a:lnSpc>
                          <a:spcPct val="115000"/>
                        </a:lnSpc>
                        <a:spcAft>
                          <a:spcPts val="0"/>
                        </a:spcAft>
                      </a:pPr>
                      <a:r>
                        <a:rPr lang="tr-TR" sz="900" dirty="0">
                          <a:latin typeface="Arial"/>
                          <a:ea typeface="Calibri"/>
                          <a:cs typeface="Times New Roman"/>
                        </a:rPr>
                        <a:t>Sosyal hayat </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Yayaların alan kullanım özelliklerinin tespiti </a:t>
                      </a:r>
                      <a:endParaRPr lang="tr-TR" sz="1100" dirty="0">
                        <a:latin typeface="Calibri"/>
                        <a:ea typeface="Calibri"/>
                        <a:cs typeface="Times New Roman"/>
                      </a:endParaRPr>
                    </a:p>
                  </a:txBody>
                  <a:tcPr marL="0" marR="0" marT="0" marB="0"/>
                </a:tc>
              </a:tr>
              <a:tr h="221308">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Özel etkinlikler ve sosyal hayata ilişkin tespitler</a:t>
                      </a:r>
                      <a:endParaRPr lang="tr-TR" sz="1100" dirty="0">
                        <a:latin typeface="Calibri"/>
                        <a:ea typeface="Calibri"/>
                        <a:cs typeface="Times New Roman"/>
                      </a:endParaRPr>
                    </a:p>
                  </a:txBody>
                  <a:tcPr marL="0" marR="0" marT="0" marB="0"/>
                </a:tc>
              </a:tr>
              <a:tr h="128058">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Demografik yapı</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Bölge kullanıcılarının demografik özelliklerinin tespiti</a:t>
                      </a:r>
                      <a:endParaRPr lang="tr-TR" sz="1100" dirty="0">
                        <a:latin typeface="Calibri"/>
                        <a:ea typeface="Calibri"/>
                        <a:cs typeface="Times New Roman"/>
                      </a:endParaRPr>
                    </a:p>
                  </a:txBody>
                  <a:tcPr marL="0" marR="0" marT="0" marB="0"/>
                </a:tc>
              </a:tr>
              <a:tr h="221308">
                <a:tc rowSpan="8">
                  <a:txBody>
                    <a:bodyPr/>
                    <a:lstStyle/>
                    <a:p>
                      <a:pPr marL="457200" algn="just">
                        <a:lnSpc>
                          <a:spcPct val="115000"/>
                        </a:lnSpc>
                        <a:spcAft>
                          <a:spcPts val="0"/>
                        </a:spcAft>
                      </a:pPr>
                      <a:r>
                        <a:rPr lang="tr-TR" sz="900" dirty="0">
                          <a:latin typeface="Arial"/>
                          <a:ea typeface="Calibri"/>
                          <a:cs typeface="Times New Roman"/>
                        </a:rPr>
                        <a:t>Yönetimsel yapı</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Paydaşlar</a:t>
                      </a:r>
                      <a:endParaRPr lang="tr-TR" sz="1100" dirty="0">
                        <a:latin typeface="Calibri"/>
                        <a:ea typeface="Calibri"/>
                        <a:cs typeface="Times New Roman"/>
                      </a:endParaRPr>
                    </a:p>
                  </a:txBody>
                  <a:tcPr marL="0" marR="0" marT="0" marB="0"/>
                </a:tc>
                <a:tc>
                  <a:txBody>
                    <a:bodyPr/>
                    <a:lstStyle/>
                    <a:p>
                      <a:pPr marL="457200" algn="just">
                        <a:lnSpc>
                          <a:spcPct val="115000"/>
                        </a:lnSpc>
                        <a:spcAft>
                          <a:spcPts val="0"/>
                        </a:spcAft>
                      </a:pPr>
                      <a:r>
                        <a:rPr lang="tr-TR" sz="900" dirty="0">
                          <a:latin typeface="Arial"/>
                          <a:ea typeface="Calibri"/>
                          <a:cs typeface="Times New Roman"/>
                        </a:rPr>
                        <a:t>Alanla ilgili paydaşların kimler olduğunun belirlenmesi </a:t>
                      </a:r>
                      <a:endParaRPr lang="tr-TR" sz="1100" dirty="0">
                        <a:latin typeface="Calibri"/>
                        <a:ea typeface="Calibri"/>
                        <a:cs typeface="Times New Roman"/>
                      </a:endParaRPr>
                    </a:p>
                  </a:txBody>
                  <a:tcPr marL="0" marR="0" marT="0" marB="0"/>
                </a:tc>
              </a:tr>
              <a:tr h="119216">
                <a:tc vMerge="1">
                  <a:txBody>
                    <a:bodyPr/>
                    <a:lstStyle/>
                    <a:p>
                      <a:endParaRPr lang="tr-TR"/>
                    </a:p>
                  </a:txBody>
                  <a:tcPr/>
                </a:tc>
                <a:tc rowSpan="7">
                  <a:txBody>
                    <a:bodyPr/>
                    <a:lstStyle/>
                    <a:p>
                      <a:pPr marL="439738" indent="0" algn="just">
                        <a:lnSpc>
                          <a:spcPct val="115000"/>
                        </a:lnSpc>
                        <a:spcAft>
                          <a:spcPts val="0"/>
                        </a:spcAft>
                        <a:tabLst>
                          <a:tab pos="1530350" algn="l"/>
                          <a:tab pos="1617663" algn="l"/>
                        </a:tabLst>
                      </a:pPr>
                      <a:r>
                        <a:rPr lang="tr-TR" sz="900" dirty="0">
                          <a:latin typeface="Arial"/>
                          <a:ea typeface="Calibri"/>
                          <a:cs typeface="Times New Roman"/>
                        </a:rPr>
                        <a:t>Mevcut kanun </a:t>
                      </a:r>
                      <a:endParaRPr lang="tr-TR" sz="900" dirty="0" smtClean="0">
                        <a:latin typeface="Arial"/>
                        <a:ea typeface="Calibri"/>
                        <a:cs typeface="Times New Roman"/>
                      </a:endParaRPr>
                    </a:p>
                    <a:p>
                      <a:pPr marL="439738" indent="0" algn="just">
                        <a:lnSpc>
                          <a:spcPct val="115000"/>
                        </a:lnSpc>
                        <a:spcAft>
                          <a:spcPts val="0"/>
                        </a:spcAft>
                        <a:tabLst>
                          <a:tab pos="1530350" algn="l"/>
                          <a:tab pos="1617663" algn="l"/>
                        </a:tabLst>
                      </a:pPr>
                      <a:r>
                        <a:rPr lang="tr-TR" sz="900" dirty="0" smtClean="0">
                          <a:latin typeface="Arial"/>
                          <a:ea typeface="Calibri"/>
                          <a:cs typeface="Times New Roman"/>
                        </a:rPr>
                        <a:t>ve </a:t>
                      </a:r>
                      <a:r>
                        <a:rPr lang="tr-TR" sz="900" dirty="0">
                          <a:latin typeface="Arial"/>
                          <a:ea typeface="Calibri"/>
                          <a:cs typeface="Times New Roman"/>
                        </a:rPr>
                        <a:t>yönetmelikler</a:t>
                      </a:r>
                      <a:endParaRPr lang="tr-TR" sz="1100" dirty="0">
                        <a:latin typeface="Calibri"/>
                        <a:ea typeface="Calibri"/>
                        <a:cs typeface="Times New Roman"/>
                      </a:endParaRPr>
                    </a:p>
                  </a:txBody>
                  <a:tcPr marL="45720" marR="45720"/>
                </a:tc>
                <a:tc>
                  <a:txBody>
                    <a:bodyPr/>
                    <a:lstStyle/>
                    <a:p>
                      <a:pPr marL="457200" algn="just">
                        <a:lnSpc>
                          <a:spcPct val="115000"/>
                        </a:lnSpc>
                        <a:spcAft>
                          <a:spcPts val="0"/>
                        </a:spcAft>
                      </a:pPr>
                      <a:r>
                        <a:rPr lang="tr-TR" sz="900" dirty="0">
                          <a:latin typeface="Arial"/>
                          <a:ea typeface="Calibri"/>
                          <a:cs typeface="Times New Roman"/>
                        </a:rPr>
                        <a:t>Alan yönetimi yönetmeliği  </a:t>
                      </a:r>
                      <a:endParaRPr lang="tr-TR" sz="1100" dirty="0">
                        <a:latin typeface="Calibri"/>
                        <a:ea typeface="Calibri"/>
                        <a:cs typeface="Times New Roman"/>
                      </a:endParaRPr>
                    </a:p>
                  </a:txBody>
                  <a:tcPr marL="0" marR="0" marT="0" marB="0"/>
                </a:tc>
              </a:tr>
              <a:tr h="177240">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Kanunlar</a:t>
                      </a:r>
                      <a:endParaRPr lang="tr-TR" sz="1100" dirty="0">
                        <a:latin typeface="Calibri"/>
                        <a:ea typeface="Calibri"/>
                        <a:cs typeface="Times New Roman"/>
                      </a:endParaRPr>
                    </a:p>
                  </a:txBody>
                  <a:tcPr marL="0" marR="0" marT="0" marB="0"/>
                </a:tc>
              </a:tr>
              <a:tr h="207053">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Uluslar arası Sözleşmeler</a:t>
                      </a:r>
                      <a:endParaRPr lang="tr-TR" sz="1100" dirty="0">
                        <a:latin typeface="Calibri"/>
                        <a:ea typeface="Calibri"/>
                        <a:cs typeface="Times New Roman"/>
                      </a:endParaRPr>
                    </a:p>
                  </a:txBody>
                  <a:tcPr marL="0" marR="0" marT="0" marB="0"/>
                </a:tc>
              </a:tr>
              <a:tr h="207053">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Tüzükler</a:t>
                      </a:r>
                      <a:endParaRPr lang="tr-TR" sz="1100" dirty="0">
                        <a:latin typeface="Calibri"/>
                        <a:ea typeface="Calibri"/>
                        <a:cs typeface="Times New Roman"/>
                      </a:endParaRPr>
                    </a:p>
                  </a:txBody>
                  <a:tcPr marL="0" marR="0" marT="0" marB="0"/>
                </a:tc>
              </a:tr>
              <a:tr h="207053">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Yönetmelikler</a:t>
                      </a:r>
                      <a:endParaRPr lang="tr-TR" sz="1100" dirty="0">
                        <a:latin typeface="Calibri"/>
                        <a:ea typeface="Calibri"/>
                        <a:cs typeface="Times New Roman"/>
                      </a:endParaRPr>
                    </a:p>
                  </a:txBody>
                  <a:tcPr marL="0" marR="0" marT="0" marB="0"/>
                </a:tc>
              </a:tr>
              <a:tr h="207053">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Genelgeler</a:t>
                      </a:r>
                      <a:endParaRPr lang="tr-TR" sz="1100" dirty="0">
                        <a:latin typeface="Calibri"/>
                        <a:ea typeface="Calibri"/>
                        <a:cs typeface="Times New Roman"/>
                      </a:endParaRPr>
                    </a:p>
                  </a:txBody>
                  <a:tcPr marL="0" marR="0" marT="0" marB="0"/>
                </a:tc>
              </a:tr>
              <a:tr h="207053">
                <a:tc vMerge="1">
                  <a:txBody>
                    <a:bodyPr/>
                    <a:lstStyle/>
                    <a:p>
                      <a:endParaRPr lang="tr-TR"/>
                    </a:p>
                  </a:txBody>
                  <a:tcPr/>
                </a:tc>
                <a:tc vMerge="1">
                  <a:txBody>
                    <a:bodyPr/>
                    <a:lstStyle/>
                    <a:p>
                      <a:endParaRPr lang="tr-TR"/>
                    </a:p>
                  </a:txBody>
                  <a:tcPr/>
                </a:tc>
                <a:tc>
                  <a:txBody>
                    <a:bodyPr/>
                    <a:lstStyle/>
                    <a:p>
                      <a:pPr marL="457200" algn="just">
                        <a:lnSpc>
                          <a:spcPct val="115000"/>
                        </a:lnSpc>
                        <a:spcAft>
                          <a:spcPts val="0"/>
                        </a:spcAft>
                      </a:pPr>
                      <a:r>
                        <a:rPr lang="tr-TR" sz="900" dirty="0">
                          <a:latin typeface="Arial"/>
                          <a:ea typeface="Calibri"/>
                          <a:cs typeface="Times New Roman"/>
                        </a:rPr>
                        <a:t>İlgili diğer mevzuat</a:t>
                      </a:r>
                      <a:endParaRPr lang="tr-TR" sz="1100" dirty="0">
                        <a:latin typeface="Calibri"/>
                        <a:ea typeface="Calibri"/>
                        <a:cs typeface="Times New Roman"/>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1752" y="228600"/>
            <a:ext cx="8534400" cy="896144"/>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dirty="0" smtClean="0">
                <a:solidFill>
                  <a:srgbClr val="FF0000"/>
                </a:solidFill>
              </a:rPr>
              <a:t>Anket çalışması</a:t>
            </a:r>
            <a:endParaRPr lang="tr-TR" dirty="0">
              <a:solidFill>
                <a:srgbClr val="FF0000"/>
              </a:solidFill>
            </a:endParaRPr>
          </a:p>
        </p:txBody>
      </p:sp>
      <p:graphicFrame>
        <p:nvGraphicFramePr>
          <p:cNvPr id="6" name="5 İçerik Yer Tutucusu"/>
          <p:cNvGraphicFramePr>
            <a:graphicFrameLocks noGrp="1"/>
          </p:cNvGraphicFramePr>
          <p:nvPr>
            <p:ph sz="quarter" idx="1"/>
          </p:nvPr>
        </p:nvGraphicFramePr>
        <p:xfrm>
          <a:off x="457200" y="4292600"/>
          <a:ext cx="8291264" cy="2224416"/>
        </p:xfrm>
        <a:graphic>
          <a:graphicData uri="http://schemas.openxmlformats.org/drawingml/2006/table">
            <a:tbl>
              <a:tblPr firstRow="1" bandRow="1">
                <a:tableStyleId>{5C22544A-7EE6-4342-B048-85BDC9FD1C3A}</a:tableStyleId>
              </a:tblPr>
              <a:tblGrid>
                <a:gridCol w="2386608"/>
                <a:gridCol w="1759024"/>
                <a:gridCol w="2072816"/>
                <a:gridCol w="2072816"/>
              </a:tblGrid>
              <a:tr h="216000">
                <a:tc>
                  <a:txBody>
                    <a:bodyPr/>
                    <a:lstStyle/>
                    <a:p>
                      <a:pPr>
                        <a:lnSpc>
                          <a:spcPct val="115000"/>
                        </a:lnSpc>
                        <a:spcAft>
                          <a:spcPts val="0"/>
                        </a:spcAft>
                      </a:pPr>
                      <a:r>
                        <a:rPr lang="en-GB" sz="800" b="0" dirty="0">
                          <a:solidFill>
                            <a:schemeClr val="tx1"/>
                          </a:solidFill>
                          <a:latin typeface="Arial"/>
                          <a:ea typeface="Calibri"/>
                          <a:cs typeface="Times New Roman"/>
                        </a:rPr>
                        <a:t>1. </a:t>
                      </a:r>
                      <a:r>
                        <a:rPr lang="en-GB" sz="800" b="0" dirty="0" err="1">
                          <a:solidFill>
                            <a:schemeClr val="tx1"/>
                          </a:solidFill>
                          <a:latin typeface="Arial"/>
                          <a:ea typeface="Calibri"/>
                          <a:cs typeface="Times New Roman"/>
                        </a:rPr>
                        <a:t>PirincHan</a:t>
                      </a:r>
                      <a:r>
                        <a:rPr lang="en-GB" sz="800" b="0" dirty="0">
                          <a:solidFill>
                            <a:schemeClr val="tx1"/>
                          </a:solidFill>
                          <a:latin typeface="Arial"/>
                          <a:ea typeface="Calibri"/>
                          <a:cs typeface="Times New Roman"/>
                        </a:rPr>
                        <a:t> </a:t>
                      </a:r>
                      <a:r>
                        <a:rPr lang="en-GB" sz="800" b="0" dirty="0" err="1">
                          <a:solidFill>
                            <a:schemeClr val="tx1"/>
                          </a:solidFill>
                          <a:latin typeface="Arial"/>
                          <a:ea typeface="Calibri"/>
                          <a:cs typeface="Times New Roman"/>
                        </a:rPr>
                        <a:t>çevresi</a:t>
                      </a:r>
                      <a:r>
                        <a:rPr lang="en-GB" sz="800" b="0" dirty="0">
                          <a:solidFill>
                            <a:schemeClr val="tx1"/>
                          </a:solidFill>
                          <a:latin typeface="Arial"/>
                          <a:ea typeface="Calibri"/>
                          <a:cs typeface="Times New Roman"/>
                        </a:rPr>
                        <a:t>  (80 </a:t>
                      </a:r>
                      <a:r>
                        <a:rPr lang="en-GB" sz="800" b="0" dirty="0" err="1">
                          <a:solidFill>
                            <a:schemeClr val="tx1"/>
                          </a:solidFill>
                          <a:latin typeface="Arial"/>
                          <a:ea typeface="Calibri"/>
                          <a:cs typeface="Times New Roman"/>
                        </a:rPr>
                        <a:t>kişi</a:t>
                      </a:r>
                      <a:r>
                        <a:rPr lang="en-GB" sz="800" b="0" dirty="0">
                          <a:solidFill>
                            <a:schemeClr val="tx1"/>
                          </a:solidFill>
                          <a:latin typeface="Arial"/>
                          <a:ea typeface="Calibri"/>
                          <a:cs typeface="Times New Roman"/>
                        </a:rPr>
                        <a:t>)</a:t>
                      </a:r>
                      <a:endParaRPr lang="tr-TR" sz="1100" b="0" dirty="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b="0">
                          <a:solidFill>
                            <a:schemeClr val="tx1"/>
                          </a:solidFill>
                          <a:latin typeface="Arial"/>
                          <a:ea typeface="Calibri"/>
                          <a:cs typeface="Times New Roman"/>
                        </a:rPr>
                        <a:t>11. Bedesten Çevresi(80 kişi)</a:t>
                      </a:r>
                      <a:endParaRPr lang="tr-TR" sz="1100" b="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b="0">
                          <a:solidFill>
                            <a:schemeClr val="tx1"/>
                          </a:solidFill>
                          <a:latin typeface="Arial"/>
                          <a:ea typeface="Calibri"/>
                          <a:cs typeface="Times New Roman"/>
                        </a:rPr>
                        <a:t>21. Gumusceken Caddesi(40 kişi)</a:t>
                      </a:r>
                      <a:endParaRPr lang="tr-TR" sz="1100" b="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b="0" dirty="0">
                          <a:solidFill>
                            <a:schemeClr val="tx1"/>
                          </a:solidFill>
                          <a:latin typeface="Arial"/>
                          <a:ea typeface="Calibri"/>
                          <a:cs typeface="Times New Roman"/>
                        </a:rPr>
                        <a:t>31. </a:t>
                      </a:r>
                      <a:r>
                        <a:rPr lang="en-GB" sz="800" b="0" dirty="0" err="1">
                          <a:solidFill>
                            <a:schemeClr val="tx1"/>
                          </a:solidFill>
                          <a:latin typeface="Arial"/>
                          <a:ea typeface="Calibri"/>
                          <a:cs typeface="Times New Roman"/>
                        </a:rPr>
                        <a:t>Zafer</a:t>
                      </a:r>
                      <a:r>
                        <a:rPr lang="en-GB" sz="800" b="0" dirty="0">
                          <a:solidFill>
                            <a:schemeClr val="tx1"/>
                          </a:solidFill>
                          <a:latin typeface="Arial"/>
                          <a:ea typeface="Calibri"/>
                          <a:cs typeface="Times New Roman"/>
                        </a:rPr>
                        <a:t> Plaza </a:t>
                      </a:r>
                      <a:r>
                        <a:rPr lang="en-GB" sz="800" b="0" dirty="0" err="1">
                          <a:solidFill>
                            <a:schemeClr val="tx1"/>
                          </a:solidFill>
                          <a:latin typeface="Arial"/>
                          <a:ea typeface="Calibri"/>
                          <a:cs typeface="Times New Roman"/>
                        </a:rPr>
                        <a:t>Önü</a:t>
                      </a:r>
                      <a:r>
                        <a:rPr lang="en-GB" sz="800" b="0" dirty="0">
                          <a:solidFill>
                            <a:schemeClr val="tx1"/>
                          </a:solidFill>
                          <a:latin typeface="Arial"/>
                          <a:ea typeface="Calibri"/>
                          <a:cs typeface="Times New Roman"/>
                        </a:rPr>
                        <a:t> (60 </a:t>
                      </a:r>
                      <a:r>
                        <a:rPr lang="en-GB" sz="800" b="0" dirty="0" err="1">
                          <a:solidFill>
                            <a:schemeClr val="tx1"/>
                          </a:solidFill>
                          <a:latin typeface="Arial"/>
                          <a:ea typeface="Calibri"/>
                          <a:cs typeface="Times New Roman"/>
                        </a:rPr>
                        <a:t>kişi</a:t>
                      </a:r>
                      <a:r>
                        <a:rPr lang="en-GB" sz="800" b="0" dirty="0">
                          <a:solidFill>
                            <a:schemeClr val="tx1"/>
                          </a:solidFill>
                          <a:latin typeface="Arial"/>
                          <a:ea typeface="Calibri"/>
                          <a:cs typeface="Times New Roman"/>
                        </a:rPr>
                        <a:t>)</a:t>
                      </a:r>
                      <a:endParaRPr lang="tr-TR" sz="1100" b="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2. Ipek Han Çevresi (60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12. Cumhuriyet Caddesi(100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22. Nilufer Köylü pazarı (60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32. </a:t>
                      </a:r>
                      <a:r>
                        <a:rPr lang="en-GB" sz="800" dirty="0" err="1">
                          <a:solidFill>
                            <a:schemeClr val="tx1"/>
                          </a:solidFill>
                          <a:latin typeface="Arial"/>
                          <a:ea typeface="Calibri"/>
                          <a:cs typeface="Times New Roman"/>
                        </a:rPr>
                        <a:t>Tophane</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Yokuşu</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ve</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BalibeyHan</a:t>
                      </a:r>
                      <a:r>
                        <a:rPr lang="en-GB" sz="800" dirty="0">
                          <a:solidFill>
                            <a:schemeClr val="tx1"/>
                          </a:solidFill>
                          <a:latin typeface="Arial"/>
                          <a:ea typeface="Calibri"/>
                          <a:cs typeface="Times New Roman"/>
                        </a:rPr>
                        <a:t> (60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a:t>
                      </a:r>
                      <a:endParaRPr lang="tr-TR" sz="110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3. Bakırcılar Çarşısı Çevresi(80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13.  Geyve Han (20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23. Tuz Han (20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33. </a:t>
                      </a:r>
                      <a:r>
                        <a:rPr lang="en-GB" sz="800" dirty="0" err="1">
                          <a:solidFill>
                            <a:schemeClr val="tx1"/>
                          </a:solidFill>
                          <a:latin typeface="Arial"/>
                          <a:ea typeface="Calibri"/>
                          <a:cs typeface="Times New Roman"/>
                        </a:rPr>
                        <a:t>Tahtakale</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Bölgesi</a:t>
                      </a:r>
                      <a:r>
                        <a:rPr lang="en-GB" sz="800" dirty="0">
                          <a:solidFill>
                            <a:schemeClr val="tx1"/>
                          </a:solidFill>
                          <a:latin typeface="Arial"/>
                          <a:ea typeface="Calibri"/>
                          <a:cs typeface="Times New Roman"/>
                        </a:rPr>
                        <a:t> (100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a:t>
                      </a:r>
                      <a:endParaRPr lang="tr-TR" sz="110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4. Tomrukonu Çarşısı Çevresi(60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14. Alt kapalıçarşı(40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24. Kubbeli Han (20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34. </a:t>
                      </a:r>
                      <a:r>
                        <a:rPr lang="en-GB" sz="800" dirty="0" err="1">
                          <a:solidFill>
                            <a:schemeClr val="tx1"/>
                          </a:solidFill>
                          <a:latin typeface="Arial"/>
                          <a:ea typeface="Calibri"/>
                          <a:cs typeface="Times New Roman"/>
                        </a:rPr>
                        <a:t>Maksem</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Caddesi</a:t>
                      </a:r>
                      <a:r>
                        <a:rPr lang="en-GB" sz="800" dirty="0">
                          <a:solidFill>
                            <a:schemeClr val="tx1"/>
                          </a:solidFill>
                          <a:latin typeface="Arial"/>
                          <a:ea typeface="Calibri"/>
                          <a:cs typeface="Times New Roman"/>
                        </a:rPr>
                        <a:t> alt </a:t>
                      </a:r>
                      <a:r>
                        <a:rPr lang="en-GB" sz="800" dirty="0" err="1">
                          <a:solidFill>
                            <a:schemeClr val="tx1"/>
                          </a:solidFill>
                          <a:latin typeface="Arial"/>
                          <a:ea typeface="Calibri"/>
                          <a:cs typeface="Times New Roman"/>
                        </a:rPr>
                        <a:t>bölgesi</a:t>
                      </a:r>
                      <a:r>
                        <a:rPr lang="en-GB" sz="800" dirty="0">
                          <a:solidFill>
                            <a:schemeClr val="tx1"/>
                          </a:solidFill>
                          <a:latin typeface="Arial"/>
                          <a:ea typeface="Calibri"/>
                          <a:cs typeface="Times New Roman"/>
                        </a:rPr>
                        <a:t>(40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 </a:t>
                      </a:r>
                      <a:endParaRPr lang="tr-TR" sz="110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5. Tomrukonu Eski Balıkpazarı çevresi(40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15. Aynali Çarşı(20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25. Tuzpazari Köylü pazarı(60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35. Bademli Sokak (80 kişi)</a:t>
                      </a:r>
                      <a:endParaRPr lang="tr-TR" sz="110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6. Ulucami Caddesi Çevresi (80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16. Koza Han(80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26. Okcular Çarşısı(80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36. </a:t>
                      </a:r>
                      <a:r>
                        <a:rPr lang="en-GB" sz="800" dirty="0" err="1">
                          <a:solidFill>
                            <a:schemeClr val="tx1"/>
                          </a:solidFill>
                          <a:latin typeface="Arial"/>
                          <a:ea typeface="Calibri"/>
                          <a:cs typeface="Times New Roman"/>
                        </a:rPr>
                        <a:t>Nalbantoğlu</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Çarşısı</a:t>
                      </a:r>
                      <a:r>
                        <a:rPr lang="en-GB" sz="800" dirty="0">
                          <a:solidFill>
                            <a:schemeClr val="tx1"/>
                          </a:solidFill>
                          <a:latin typeface="Arial"/>
                          <a:ea typeface="Calibri"/>
                          <a:cs typeface="Times New Roman"/>
                        </a:rPr>
                        <a:t> (80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a:t>
                      </a:r>
                      <a:endParaRPr lang="tr-TR" sz="110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7. Sahaflar Çarşısı Çevresi (20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17. Fidan Han(20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27. </a:t>
                      </a:r>
                      <a:r>
                        <a:rPr lang="en-GB" sz="800" dirty="0" err="1">
                          <a:solidFill>
                            <a:schemeClr val="tx1"/>
                          </a:solidFill>
                          <a:latin typeface="Arial"/>
                          <a:ea typeface="Calibri"/>
                          <a:cs typeface="Times New Roman"/>
                        </a:rPr>
                        <a:t>Sipahi</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Çarşısı</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Çevresi</a:t>
                      </a:r>
                      <a:r>
                        <a:rPr lang="en-GB" sz="800" dirty="0">
                          <a:solidFill>
                            <a:schemeClr val="tx1"/>
                          </a:solidFill>
                          <a:latin typeface="Arial"/>
                          <a:ea typeface="Calibri"/>
                          <a:cs typeface="Times New Roman"/>
                        </a:rPr>
                        <a:t> (60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a:t>
                      </a:r>
                      <a:endParaRPr lang="tr-TR" sz="1100" dirty="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37. </a:t>
                      </a:r>
                      <a:r>
                        <a:rPr lang="en-GB" sz="800" dirty="0" err="1">
                          <a:solidFill>
                            <a:schemeClr val="tx1"/>
                          </a:solidFill>
                          <a:latin typeface="Arial"/>
                          <a:ea typeface="Calibri"/>
                          <a:cs typeface="Times New Roman"/>
                        </a:rPr>
                        <a:t>Cemal</a:t>
                      </a:r>
                      <a:r>
                        <a:rPr lang="en-GB" sz="800" dirty="0">
                          <a:solidFill>
                            <a:schemeClr val="tx1"/>
                          </a:solidFill>
                          <a:latin typeface="Arial"/>
                          <a:ea typeface="Calibri"/>
                          <a:cs typeface="Times New Roman"/>
                        </a:rPr>
                        <a:t> Nadir </a:t>
                      </a:r>
                      <a:r>
                        <a:rPr lang="en-GB" sz="800" dirty="0" err="1">
                          <a:solidFill>
                            <a:schemeClr val="tx1"/>
                          </a:solidFill>
                          <a:latin typeface="Arial"/>
                          <a:ea typeface="Calibri"/>
                          <a:cs typeface="Times New Roman"/>
                        </a:rPr>
                        <a:t>Caddesi</a:t>
                      </a:r>
                      <a:r>
                        <a:rPr lang="en-GB" sz="800" dirty="0">
                          <a:solidFill>
                            <a:schemeClr val="tx1"/>
                          </a:solidFill>
                          <a:latin typeface="Arial"/>
                          <a:ea typeface="Calibri"/>
                          <a:cs typeface="Times New Roman"/>
                        </a:rPr>
                        <a:t> </a:t>
                      </a:r>
                      <a:r>
                        <a:rPr lang="en-GB" sz="800" dirty="0" err="1">
                          <a:solidFill>
                            <a:schemeClr val="tx1"/>
                          </a:solidFill>
                          <a:latin typeface="Arial"/>
                          <a:ea typeface="Calibri"/>
                          <a:cs typeface="Times New Roman"/>
                        </a:rPr>
                        <a:t>çevresi</a:t>
                      </a:r>
                      <a:r>
                        <a:rPr lang="en-GB" sz="800" dirty="0">
                          <a:solidFill>
                            <a:schemeClr val="tx1"/>
                          </a:solidFill>
                          <a:latin typeface="Arial"/>
                          <a:ea typeface="Calibri"/>
                          <a:cs typeface="Times New Roman"/>
                        </a:rPr>
                        <a:t> (40 </a:t>
                      </a:r>
                      <a:r>
                        <a:rPr lang="en-GB" sz="800" dirty="0" err="1">
                          <a:solidFill>
                            <a:schemeClr val="tx1"/>
                          </a:solidFill>
                          <a:latin typeface="Arial"/>
                          <a:ea typeface="Calibri"/>
                          <a:cs typeface="Times New Roman"/>
                        </a:rPr>
                        <a:t>kişi</a:t>
                      </a:r>
                      <a:r>
                        <a:rPr lang="en-GB" sz="800" dirty="0">
                          <a:solidFill>
                            <a:schemeClr val="tx1"/>
                          </a:solidFill>
                          <a:latin typeface="Arial"/>
                          <a:ea typeface="Calibri"/>
                          <a:cs typeface="Times New Roman"/>
                        </a:rPr>
                        <a:t>)</a:t>
                      </a:r>
                      <a:endParaRPr lang="tr-TR" sz="1100" dirty="0">
                        <a:solidFill>
                          <a:schemeClr val="tx1"/>
                        </a:solidFill>
                        <a:latin typeface="Calibri"/>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8. Emir Han Çevresi(60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18. Uzun Çarşı(80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28. Reyhan Bölgesi 1 (60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endParaRPr lang="en-GB" sz="800" dirty="0">
                        <a:solidFill>
                          <a:schemeClr val="tx1"/>
                        </a:solidFill>
                        <a:latin typeface="Arial"/>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9. Kapalıçarşı Çevresi (120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19. Eski Belediye Çevresi(60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29. Reyhan Bölgesi 2 (60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endParaRPr lang="en-GB" sz="800" dirty="0">
                        <a:solidFill>
                          <a:schemeClr val="tx1"/>
                        </a:solidFill>
                        <a:latin typeface="Arial"/>
                        <a:ea typeface="Calibri"/>
                        <a:cs typeface="Times New Roman"/>
                      </a:endParaRPr>
                    </a:p>
                  </a:txBody>
                  <a:tcPr marL="17780" marR="17780" marT="0" marB="0">
                    <a:noFill/>
                  </a:tcPr>
                </a:tc>
              </a:tr>
              <a:tr h="216000">
                <a:tc>
                  <a:txBody>
                    <a:bodyPr/>
                    <a:lstStyle/>
                    <a:p>
                      <a:pPr>
                        <a:lnSpc>
                          <a:spcPct val="115000"/>
                        </a:lnSpc>
                        <a:spcAft>
                          <a:spcPts val="0"/>
                        </a:spcAft>
                      </a:pPr>
                      <a:r>
                        <a:rPr lang="en-GB" sz="800">
                          <a:solidFill>
                            <a:schemeClr val="tx1"/>
                          </a:solidFill>
                          <a:latin typeface="Arial"/>
                          <a:ea typeface="Calibri"/>
                          <a:cs typeface="Times New Roman"/>
                        </a:rPr>
                        <a:t>10. Bedesteniçi(40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20. Atatürk Cad. ve Orhangazi Altgeçiti(60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a:solidFill>
                            <a:schemeClr val="tx1"/>
                          </a:solidFill>
                          <a:latin typeface="Arial"/>
                          <a:ea typeface="Calibri"/>
                          <a:cs typeface="Times New Roman"/>
                        </a:rPr>
                        <a:t>30. Şehreküstü Caddesi (80 kişi)</a:t>
                      </a:r>
                      <a:endParaRPr lang="tr-TR" sz="1100">
                        <a:solidFill>
                          <a:schemeClr val="tx1"/>
                        </a:solidFill>
                        <a:latin typeface="Calibri"/>
                        <a:ea typeface="Calibri"/>
                        <a:cs typeface="Times New Roman"/>
                      </a:endParaRPr>
                    </a:p>
                  </a:txBody>
                  <a:tcPr marL="17780" marR="17780" marT="0" marB="0">
                    <a:noFill/>
                  </a:tcPr>
                </a:tc>
                <a:tc>
                  <a:txBody>
                    <a:bodyPr/>
                    <a:lstStyle/>
                    <a:p>
                      <a:pPr>
                        <a:lnSpc>
                          <a:spcPct val="115000"/>
                        </a:lnSpc>
                        <a:spcAft>
                          <a:spcPts val="0"/>
                        </a:spcAft>
                      </a:pPr>
                      <a:r>
                        <a:rPr lang="en-GB" sz="800" dirty="0">
                          <a:solidFill>
                            <a:schemeClr val="tx1"/>
                          </a:solidFill>
                          <a:latin typeface="Arial"/>
                          <a:ea typeface="Calibri"/>
                          <a:cs typeface="Times New Roman"/>
                        </a:rPr>
                        <a:t>TOPLAM: 2200 KİŞİ</a:t>
                      </a:r>
                      <a:endParaRPr lang="tr-TR" sz="1100" dirty="0">
                        <a:solidFill>
                          <a:schemeClr val="tx1"/>
                        </a:solidFill>
                        <a:latin typeface="Calibri"/>
                        <a:ea typeface="Calibri"/>
                        <a:cs typeface="Times New Roman"/>
                      </a:endParaRPr>
                    </a:p>
                  </a:txBody>
                  <a:tcPr marL="17780" marR="17780" marT="0" marB="0">
                    <a:noFill/>
                  </a:tcPr>
                </a:tc>
              </a:tr>
            </a:tbl>
          </a:graphicData>
        </a:graphic>
      </p:graphicFrame>
      <p:pic>
        <p:nvPicPr>
          <p:cNvPr id="13313" name="Picture 1" descr="G:\kurtarma_09_08_2012\tulin\projeler\kapalıcarsi yenileme\KENTLI GOZUYLE BURSA TARIHICARSIVEHANLARBOLGESININDUNUBUGUNUYARINI\anket\Erkan Hoca\anketbolgeleriyeni.jpg"/>
          <p:cNvPicPr>
            <a:picLocks noChangeAspect="1" noChangeArrowheads="1"/>
          </p:cNvPicPr>
          <p:nvPr/>
        </p:nvPicPr>
        <p:blipFill>
          <a:blip r:embed="rId2" cstate="print"/>
          <a:srcRect/>
          <a:stretch>
            <a:fillRect/>
          </a:stretch>
        </p:blipFill>
        <p:spPr bwMode="auto">
          <a:xfrm>
            <a:off x="611560" y="1124744"/>
            <a:ext cx="7488832" cy="2959602"/>
          </a:xfrm>
          <a:prstGeom prst="rect">
            <a:avLst/>
          </a:prstGeom>
          <a:noFill/>
        </p:spPr>
      </p:pic>
      <p:sp>
        <p:nvSpPr>
          <p:cNvPr id="5" name="1 Başlık"/>
          <p:cNvSpPr txBox="1">
            <a:spLocks/>
          </p:cNvSpPr>
          <p:nvPr/>
        </p:nvSpPr>
        <p:spPr>
          <a:xfrm>
            <a:off x="323528" y="188640"/>
            <a:ext cx="8534400" cy="432048"/>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accent3">
                    <a:shade val="75000"/>
                  </a:schemeClr>
                </a:solidFill>
                <a:effectLst/>
                <a:uLnTx/>
                <a:uFillTx/>
                <a:latin typeface="+mj-lt"/>
                <a:ea typeface="+mj-ea"/>
                <a:cs typeface="+mj-cs"/>
              </a:rPr>
              <a:t>ARAŞTIRMA PROJESİ</a:t>
            </a:r>
            <a:endParaRPr kumimoji="0" lang="tr-TR" sz="3200" b="1"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r>
              <a:rPr lang="tr-TR" sz="3600" b="1" dirty="0" smtClean="0"/>
              <a:t>ARAŞTIRMA PROJESİ</a:t>
            </a:r>
            <a:endParaRPr lang="tr-TR" dirty="0"/>
          </a:p>
        </p:txBody>
      </p:sp>
      <p:sp>
        <p:nvSpPr>
          <p:cNvPr id="3" name="2 İçerik Yer Tutucusu"/>
          <p:cNvSpPr>
            <a:spLocks noGrp="1"/>
          </p:cNvSpPr>
          <p:nvPr>
            <p:ph sz="quarter" idx="1"/>
          </p:nvPr>
        </p:nvSpPr>
        <p:spPr>
          <a:xfrm>
            <a:off x="323528" y="1600200"/>
            <a:ext cx="8363272" cy="4525963"/>
          </a:xfrm>
        </p:spPr>
        <p:txBody>
          <a:bodyPr/>
          <a:lstStyle/>
          <a:p>
            <a:pPr>
              <a:buNone/>
            </a:pPr>
            <a:r>
              <a:rPr lang="tr-TR" dirty="0" smtClean="0"/>
              <a:t>Envanter çalışması</a:t>
            </a:r>
          </a:p>
          <a:p>
            <a:r>
              <a:rPr lang="tr-TR" dirty="0" smtClean="0"/>
              <a:t>Kapalıçarşı</a:t>
            </a:r>
          </a:p>
          <a:p>
            <a:r>
              <a:rPr lang="tr-TR" dirty="0" smtClean="0"/>
              <a:t>Bedesten</a:t>
            </a:r>
          </a:p>
          <a:p>
            <a:r>
              <a:rPr lang="tr-TR" dirty="0" err="1" smtClean="0"/>
              <a:t>Emirhan</a:t>
            </a:r>
            <a:endParaRPr lang="tr-TR" dirty="0" smtClean="0"/>
          </a:p>
          <a:p>
            <a:r>
              <a:rPr lang="tr-TR" dirty="0" err="1" smtClean="0"/>
              <a:t>Kozahan</a:t>
            </a:r>
            <a:endParaRPr lang="tr-TR" dirty="0" smtClean="0"/>
          </a:p>
          <a:p>
            <a:r>
              <a:rPr lang="tr-TR" dirty="0" err="1" smtClean="0"/>
              <a:t>İpekhan</a:t>
            </a:r>
            <a:endParaRPr lang="tr-TR" dirty="0" smtClean="0"/>
          </a:p>
          <a:p>
            <a:r>
              <a:rPr lang="tr-TR" dirty="0" err="1" smtClean="0"/>
              <a:t>Fidanhan</a:t>
            </a:r>
            <a:endParaRPr lang="tr-TR" dirty="0" smtClean="0"/>
          </a:p>
          <a:p>
            <a:r>
              <a:rPr lang="tr-TR" dirty="0" smtClean="0"/>
              <a:t>Bakırcılar Çarşısı</a:t>
            </a:r>
            <a:endParaRPr lang="tr-TR" dirty="0"/>
          </a:p>
        </p:txBody>
      </p:sp>
      <p:pic>
        <p:nvPicPr>
          <p:cNvPr id="14338" name="Picture 2" descr="http://www.lifeinbursa.com/chc/7/7/77d4e90e36634deeb32a59ee154aa3f7.jpg"/>
          <p:cNvPicPr>
            <a:picLocks noChangeAspect="1" noChangeArrowheads="1"/>
          </p:cNvPicPr>
          <p:nvPr/>
        </p:nvPicPr>
        <p:blipFill>
          <a:blip r:embed="rId2" cstate="print"/>
          <a:srcRect t="10526" r="11801" b="7018"/>
          <a:stretch>
            <a:fillRect/>
          </a:stretch>
        </p:blipFill>
        <p:spPr bwMode="auto">
          <a:xfrm>
            <a:off x="3635896" y="1844824"/>
            <a:ext cx="5040560" cy="338437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1752" y="228600"/>
            <a:ext cx="8534400" cy="896144"/>
          </a:xfrm>
        </p:spPr>
        <p:txBody>
          <a:bodyPr>
            <a:normAutofit fontScale="90000"/>
          </a:bodyPr>
          <a:lstStyle/>
          <a:p>
            <a:pPr lvl="0"/>
            <a:r>
              <a:rPr lang="tr-TR" sz="3600" b="1" dirty="0" smtClean="0"/>
              <a:t>ARAŞTIRMA PROJESİ</a:t>
            </a:r>
            <a:br>
              <a:rPr lang="tr-TR" sz="3600" b="1" dirty="0" smtClean="0"/>
            </a:br>
            <a:r>
              <a:rPr lang="tr-TR" sz="2700" b="1" dirty="0" smtClean="0"/>
              <a:t>ORTAK AKIL OLUŞTURMA:</a:t>
            </a:r>
            <a:r>
              <a:rPr lang="tr-TR" sz="2700" dirty="0" smtClean="0"/>
              <a:t>GZFT toplantıları</a:t>
            </a:r>
            <a:endParaRPr lang="tr-TR" dirty="0"/>
          </a:p>
        </p:txBody>
      </p:sp>
      <p:sp>
        <p:nvSpPr>
          <p:cNvPr id="3" name="2 İçerik Yer Tutucusu"/>
          <p:cNvSpPr>
            <a:spLocks noGrp="1"/>
          </p:cNvSpPr>
          <p:nvPr>
            <p:ph sz="quarter" idx="1"/>
          </p:nvPr>
        </p:nvSpPr>
        <p:spPr>
          <a:xfrm>
            <a:off x="457200" y="1412776"/>
            <a:ext cx="8229600" cy="5184576"/>
          </a:xfrm>
        </p:spPr>
        <p:txBody>
          <a:bodyPr>
            <a:noAutofit/>
          </a:bodyPr>
          <a:lstStyle/>
          <a:p>
            <a:r>
              <a:rPr lang="tr-TR" sz="1600" b="1" dirty="0" smtClean="0"/>
              <a:t>Toplantı 1:</a:t>
            </a:r>
            <a:r>
              <a:rPr lang="tr-TR" sz="1600" dirty="0" smtClean="0"/>
              <a:t> 20 Ekim 2010 tarihi ile 22 Ocak 2011 tarihleri arasında</a:t>
            </a:r>
            <a:r>
              <a:rPr lang="tr-TR" sz="1600" b="1" dirty="0" smtClean="0"/>
              <a:t> </a:t>
            </a:r>
            <a:r>
              <a:rPr lang="tr-TR" sz="1600" dirty="0" smtClean="0"/>
              <a:t>UÜ ve SBE Kalite Birliği Genel Merkezi’nin “Kalite Ordusu </a:t>
            </a:r>
            <a:r>
              <a:rPr lang="tr-TR" sz="1600" dirty="0" err="1" smtClean="0"/>
              <a:t>Projesi”kapsamındaki</a:t>
            </a:r>
            <a:r>
              <a:rPr lang="tr-TR" sz="1600" dirty="0" smtClean="0"/>
              <a:t> üniversite öğrencilerine</a:t>
            </a:r>
            <a:r>
              <a:rPr lang="tr-TR" sz="1600" b="1" dirty="0" smtClean="0"/>
              <a:t> </a:t>
            </a:r>
            <a:r>
              <a:rPr lang="tr-TR" sz="1600" dirty="0" smtClean="0"/>
              <a:t>Tarihi Çarşı ve Hanlar Bölgesi ile ilgili GZFT analiz </a:t>
            </a:r>
            <a:r>
              <a:rPr lang="tr-TR" sz="1600" dirty="0" err="1" smtClean="0"/>
              <a:t>uygulması</a:t>
            </a:r>
            <a:r>
              <a:rPr lang="tr-TR" sz="1600" dirty="0" smtClean="0"/>
              <a:t> yaptırılmıştır. </a:t>
            </a:r>
          </a:p>
          <a:p>
            <a:r>
              <a:rPr lang="tr-TR" sz="1600" b="1" dirty="0" smtClean="0"/>
              <a:t>Toplantı 2:</a:t>
            </a:r>
            <a:r>
              <a:rPr lang="tr-TR" sz="1600" dirty="0" smtClean="0"/>
              <a:t> 06.01.2011- 04.01.2011 tarihleri arasında TOSYÖV - KOSGEB- UÜ SBE </a:t>
            </a:r>
            <a:r>
              <a:rPr lang="tr-TR" sz="1600" dirty="0" err="1" smtClean="0"/>
              <a:t>prtokolü</a:t>
            </a:r>
            <a:r>
              <a:rPr lang="tr-TR" sz="1600" dirty="0" smtClean="0"/>
              <a:t> kapsamında açılmış olan Uygulamalı Girişimcilik Eğitimi'ne katılan farklı meslek ve yaş gruplarından kişilere Tarihi Çarşı ve Hanlar Bölgesi ile ilgili GZFT analiz </a:t>
            </a:r>
            <a:r>
              <a:rPr lang="tr-TR" sz="1600" dirty="0" err="1" smtClean="0"/>
              <a:t>uygulması</a:t>
            </a:r>
            <a:r>
              <a:rPr lang="tr-TR" sz="1600" dirty="0" smtClean="0"/>
              <a:t> yaptırılmıştır. </a:t>
            </a:r>
          </a:p>
          <a:p>
            <a:r>
              <a:rPr lang="tr-TR" sz="1600" b="1" dirty="0" smtClean="0"/>
              <a:t>Toplantı 3 :</a:t>
            </a:r>
            <a:r>
              <a:rPr lang="tr-TR" sz="1600" dirty="0" smtClean="0"/>
              <a:t> 28 Mayıs 2012 tarihinde Bursa Büyükşehir Belediyesi ve Alan Başkanlığı tarafından düzenlenen Hanlar Bölgesi Strateji Arama Toplantısı 1 katılımcısı</a:t>
            </a:r>
          </a:p>
          <a:p>
            <a:r>
              <a:rPr lang="tr-TR" sz="1600" b="1" dirty="0" smtClean="0"/>
              <a:t>Toplantı 4:</a:t>
            </a:r>
            <a:r>
              <a:rPr lang="tr-TR" sz="1600" dirty="0" smtClean="0"/>
              <a:t> 30 Mart 2012’de </a:t>
            </a:r>
            <a:r>
              <a:rPr lang="tr-TR" sz="1600" dirty="0" err="1" smtClean="0"/>
              <a:t>EMİRHAN’da</a:t>
            </a:r>
            <a:r>
              <a:rPr lang="tr-TR" sz="1600" dirty="0" smtClean="0"/>
              <a:t> Düzenlenen ESNAF GÖZÜYLE EMİRHAN toplantısı</a:t>
            </a:r>
          </a:p>
          <a:p>
            <a:r>
              <a:rPr lang="tr-TR" sz="1600" b="1" dirty="0" smtClean="0"/>
              <a:t>Toplantı 5:</a:t>
            </a:r>
            <a:r>
              <a:rPr lang="tr-TR" sz="1600" dirty="0" smtClean="0"/>
              <a:t> 21 Haziran  2012’de </a:t>
            </a:r>
            <a:r>
              <a:rPr lang="tr-TR" sz="1600" dirty="0" err="1" smtClean="0"/>
              <a:t>FİDANHAN’da</a:t>
            </a:r>
            <a:r>
              <a:rPr lang="tr-TR" sz="1600" dirty="0" smtClean="0"/>
              <a:t> Düzenlenen ESNAF GÖZÜYLE FİDANHAN toplantısı </a:t>
            </a:r>
          </a:p>
          <a:p>
            <a:r>
              <a:rPr lang="tr-TR" sz="1600" b="1" dirty="0" smtClean="0"/>
              <a:t>Toplantı 6:</a:t>
            </a:r>
            <a:r>
              <a:rPr lang="tr-TR" sz="1600" dirty="0" smtClean="0"/>
              <a:t> 26 HAZİRAN 2012’de BAKIRCILAR </a:t>
            </a:r>
            <a:r>
              <a:rPr lang="tr-TR" sz="1600" dirty="0" err="1" smtClean="0"/>
              <a:t>ÇARŞISI’nda</a:t>
            </a:r>
            <a:r>
              <a:rPr lang="tr-TR" sz="1600" dirty="0" smtClean="0"/>
              <a:t> Düzenlenen ESNAF GÖZÜYLE BAKIRCILAR ÇARŞISI toplantısı</a:t>
            </a:r>
          </a:p>
          <a:p>
            <a:r>
              <a:rPr lang="tr-TR" sz="1600" b="1" dirty="0" smtClean="0"/>
              <a:t>Toplantı 7:</a:t>
            </a:r>
            <a:r>
              <a:rPr lang="tr-TR" sz="1600" dirty="0" smtClean="0"/>
              <a:t> 26 Haziran 2012 tarihinde Hanlar Bursa Büyükşehir Belediyesi ve Alan Başkanlığı tarafından Bölgesi Strateji Arama Toplantısı 2  Koruma ve Planlama grubu </a:t>
            </a:r>
            <a:r>
              <a:rPr lang="tr-TR" sz="1600" dirty="0" err="1" smtClean="0"/>
              <a:t>moderatörü</a:t>
            </a:r>
            <a:endParaRPr lang="tr-TR" sz="1600" dirty="0" smtClean="0"/>
          </a:p>
          <a:p>
            <a:r>
              <a:rPr lang="tr-TR" sz="1600" b="1" dirty="0" smtClean="0"/>
              <a:t>Toplantı 8:</a:t>
            </a:r>
            <a:r>
              <a:rPr lang="tr-TR" sz="1600" dirty="0" smtClean="0"/>
              <a:t> 27 HAZİRAN 2012’de </a:t>
            </a:r>
            <a:r>
              <a:rPr lang="tr-TR" sz="1600" dirty="0" err="1" smtClean="0"/>
              <a:t>İPEKHAN’da</a:t>
            </a:r>
            <a:r>
              <a:rPr lang="tr-TR" sz="1600" dirty="0" smtClean="0"/>
              <a:t> Düzenlenen ESNAF GÖZÜYLE İPEKHAN toplantısı</a:t>
            </a:r>
          </a:p>
          <a:p>
            <a:r>
              <a:rPr lang="tr-TR" sz="1600" b="1" dirty="0" smtClean="0"/>
              <a:t>Toplantı 9: </a:t>
            </a:r>
            <a:r>
              <a:rPr lang="tr-TR" sz="1600" dirty="0" smtClean="0"/>
              <a:t>17 TEMMUZ 2012’de </a:t>
            </a:r>
            <a:r>
              <a:rPr lang="tr-TR" sz="1600" dirty="0" err="1" smtClean="0"/>
              <a:t>KOZAHAN’da</a:t>
            </a:r>
            <a:r>
              <a:rPr lang="tr-TR" sz="1600" dirty="0" smtClean="0"/>
              <a:t> düzenlenen ESNAF GÖZÜYLE KOZAHAN Toplantısı </a:t>
            </a:r>
            <a:endParaRPr lang="tr-TR" sz="1600" b="1"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GZFT toplantıları</a:t>
            </a:r>
            <a:endParaRPr lang="tr-TR" dirty="0"/>
          </a:p>
        </p:txBody>
      </p:sp>
      <p:pic>
        <p:nvPicPr>
          <p:cNvPr id="10" name="Picture 1" descr="C:\Users\Toshiba\Documents\arastirma_projesi\belediye_raporu_3\toplantiresimleri\ipekhan\haziran 2012 127.JPG"/>
          <p:cNvPicPr>
            <a:picLocks noGrp="1" noChangeAspect="1" noChangeArrowheads="1"/>
          </p:cNvPicPr>
          <p:nvPr>
            <p:ph sz="quarter" idx="1"/>
          </p:nvPr>
        </p:nvPicPr>
        <p:blipFill>
          <a:blip r:embed="rId2" cstate="print"/>
          <a:srcRect/>
          <a:stretch>
            <a:fillRect/>
          </a:stretch>
        </p:blipFill>
        <p:spPr bwMode="auto">
          <a:xfrm>
            <a:off x="5724128" y="1268760"/>
            <a:ext cx="2232248" cy="1674186"/>
          </a:xfrm>
          <a:prstGeom prst="rect">
            <a:avLst/>
          </a:prstGeom>
          <a:noFill/>
        </p:spPr>
      </p:pic>
      <p:pic>
        <p:nvPicPr>
          <p:cNvPr id="10242" name="Picture 2" descr="C:\Users\Toshiba\Documents\arastirma_projesi\belediye_raporu_3\toplantiresimleri\emirhan\010.JPG"/>
          <p:cNvPicPr>
            <a:picLocks noChangeAspect="1" noChangeArrowheads="1"/>
          </p:cNvPicPr>
          <p:nvPr/>
        </p:nvPicPr>
        <p:blipFill>
          <a:blip r:embed="rId3" cstate="print"/>
          <a:srcRect/>
          <a:stretch>
            <a:fillRect/>
          </a:stretch>
        </p:blipFill>
        <p:spPr bwMode="auto">
          <a:xfrm>
            <a:off x="1115616" y="1268760"/>
            <a:ext cx="2232248" cy="1674186"/>
          </a:xfrm>
          <a:prstGeom prst="rect">
            <a:avLst/>
          </a:prstGeom>
          <a:noFill/>
        </p:spPr>
      </p:pic>
      <p:pic>
        <p:nvPicPr>
          <p:cNvPr id="10243" name="Picture 3" descr="C:\Users\Toshiba\Documents\arastirma_projesi\belediye_raporu_3\toplantiresimleri\bakırcılar\haziran 2012 119.JPG"/>
          <p:cNvPicPr>
            <a:picLocks noChangeAspect="1" noChangeArrowheads="1"/>
          </p:cNvPicPr>
          <p:nvPr/>
        </p:nvPicPr>
        <p:blipFill>
          <a:blip r:embed="rId4" cstate="print"/>
          <a:srcRect/>
          <a:stretch>
            <a:fillRect/>
          </a:stretch>
        </p:blipFill>
        <p:spPr bwMode="auto">
          <a:xfrm>
            <a:off x="1115616" y="2996951"/>
            <a:ext cx="2232248" cy="1674187"/>
          </a:xfrm>
          <a:prstGeom prst="rect">
            <a:avLst/>
          </a:prstGeom>
          <a:noFill/>
        </p:spPr>
      </p:pic>
      <p:pic>
        <p:nvPicPr>
          <p:cNvPr id="10244" name="Picture 4" descr="C:\Users\Toshiba\Documents\arastirma_projesi\belediye_raporu_3\toplantiresimleri\emirhan\003.JPG"/>
          <p:cNvPicPr>
            <a:picLocks noChangeAspect="1" noChangeArrowheads="1"/>
          </p:cNvPicPr>
          <p:nvPr/>
        </p:nvPicPr>
        <p:blipFill>
          <a:blip r:embed="rId5" cstate="print"/>
          <a:srcRect/>
          <a:stretch>
            <a:fillRect/>
          </a:stretch>
        </p:blipFill>
        <p:spPr bwMode="auto">
          <a:xfrm>
            <a:off x="3419872" y="1268760"/>
            <a:ext cx="2232248" cy="1674186"/>
          </a:xfrm>
          <a:prstGeom prst="rect">
            <a:avLst/>
          </a:prstGeom>
          <a:noFill/>
        </p:spPr>
      </p:pic>
      <p:pic>
        <p:nvPicPr>
          <p:cNvPr id="10245" name="Picture 5" descr="C:\Users\Toshiba\Documents\arastirma_projesi\belediye_raporu_3\toplantiresimleri\fidanhan\haziran 2012 109.JPG"/>
          <p:cNvPicPr>
            <a:picLocks noChangeAspect="1" noChangeArrowheads="1"/>
          </p:cNvPicPr>
          <p:nvPr/>
        </p:nvPicPr>
        <p:blipFill>
          <a:blip r:embed="rId6" cstate="print"/>
          <a:srcRect/>
          <a:stretch>
            <a:fillRect/>
          </a:stretch>
        </p:blipFill>
        <p:spPr bwMode="auto">
          <a:xfrm>
            <a:off x="3419872" y="2996952"/>
            <a:ext cx="2232248" cy="1656184"/>
          </a:xfrm>
          <a:prstGeom prst="rect">
            <a:avLst/>
          </a:prstGeom>
          <a:noFill/>
        </p:spPr>
      </p:pic>
      <p:pic>
        <p:nvPicPr>
          <p:cNvPr id="10246" name="Picture 6" descr="C:\Users\Toshiba\Documents\arastirma_projesi\belediye_raporu_3\toplantiresimleri\KOZAHAN\103.JPG"/>
          <p:cNvPicPr>
            <a:picLocks noChangeAspect="1" noChangeArrowheads="1"/>
          </p:cNvPicPr>
          <p:nvPr/>
        </p:nvPicPr>
        <p:blipFill>
          <a:blip r:embed="rId7" cstate="print"/>
          <a:srcRect/>
          <a:stretch>
            <a:fillRect/>
          </a:stretch>
        </p:blipFill>
        <p:spPr bwMode="auto">
          <a:xfrm>
            <a:off x="5724128" y="2996951"/>
            <a:ext cx="2232248" cy="1628938"/>
          </a:xfrm>
          <a:prstGeom prst="rect">
            <a:avLst/>
          </a:prstGeom>
          <a:noFill/>
        </p:spPr>
      </p:pic>
      <p:pic>
        <p:nvPicPr>
          <p:cNvPr id="10247" name="Picture 7" descr="2011-02-04%20UGE%20kapanis%20(10)"/>
          <p:cNvPicPr>
            <a:picLocks noChangeAspect="1" noChangeArrowheads="1"/>
          </p:cNvPicPr>
          <p:nvPr/>
        </p:nvPicPr>
        <p:blipFill>
          <a:blip r:embed="rId8" cstate="print"/>
          <a:srcRect t="31172"/>
          <a:stretch>
            <a:fillRect/>
          </a:stretch>
        </p:blipFill>
        <p:spPr bwMode="auto">
          <a:xfrm>
            <a:off x="1115616" y="4725144"/>
            <a:ext cx="4536504" cy="1589906"/>
          </a:xfrm>
          <a:prstGeom prst="rect">
            <a:avLst/>
          </a:prstGeom>
          <a:noFill/>
          <a:ln w="9525">
            <a:noFill/>
            <a:miter lim="800000"/>
            <a:headEnd/>
            <a:tailEnd/>
          </a:ln>
        </p:spPr>
      </p:pic>
      <p:pic>
        <p:nvPicPr>
          <p:cNvPr id="10248" name="Picture 8" descr="kaliteordusu"/>
          <p:cNvPicPr>
            <a:picLocks noChangeAspect="1" noChangeArrowheads="1"/>
          </p:cNvPicPr>
          <p:nvPr/>
        </p:nvPicPr>
        <p:blipFill>
          <a:blip r:embed="rId9" cstate="print"/>
          <a:srcRect/>
          <a:stretch>
            <a:fillRect/>
          </a:stretch>
        </p:blipFill>
        <p:spPr bwMode="auto">
          <a:xfrm>
            <a:off x="5724128" y="4725144"/>
            <a:ext cx="2232248" cy="1508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1752" y="228600"/>
            <a:ext cx="8534400" cy="896144"/>
          </a:xfrm>
        </p:spPr>
        <p:txBody>
          <a:bodyPr>
            <a:normAutofit fontScale="90000"/>
          </a:bodyPr>
          <a:lstStyle/>
          <a:p>
            <a:r>
              <a:rPr lang="tr-TR" dirty="0" smtClean="0"/>
              <a:t/>
            </a:r>
            <a:br>
              <a:rPr lang="tr-TR" dirty="0" smtClean="0"/>
            </a:br>
            <a:r>
              <a:rPr lang="tr-TR" sz="2400" b="1" dirty="0" smtClean="0"/>
              <a:t>EŞGÜDÜMÜN SAĞLANMASI:Odak Grup Toplantıları</a:t>
            </a:r>
            <a:endParaRPr lang="tr-TR" sz="2400" b="1" dirty="0"/>
          </a:p>
        </p:txBody>
      </p:sp>
      <p:sp>
        <p:nvSpPr>
          <p:cNvPr id="3" name="2 İçerik Yer Tutucusu"/>
          <p:cNvSpPr>
            <a:spLocks noGrp="1"/>
          </p:cNvSpPr>
          <p:nvPr>
            <p:ph sz="quarter" idx="1"/>
          </p:nvPr>
        </p:nvSpPr>
        <p:spPr/>
        <p:txBody>
          <a:bodyPr>
            <a:normAutofit/>
          </a:bodyPr>
          <a:lstStyle/>
          <a:p>
            <a:r>
              <a:rPr lang="tr-TR" b="1" u="sng" dirty="0" smtClean="0"/>
              <a:t>Bilgilendirme ve Bilgi Edinme  Toplantıları</a:t>
            </a:r>
            <a:endParaRPr lang="tr-TR" dirty="0" smtClean="0"/>
          </a:p>
          <a:p>
            <a:r>
              <a:rPr lang="tr-TR" sz="1600" b="1" dirty="0" smtClean="0"/>
              <a:t>Toplantı 1:</a:t>
            </a:r>
            <a:r>
              <a:rPr lang="tr-TR" sz="1600" dirty="0" smtClean="0"/>
              <a:t> 4 Nisan 2011  Bursa Büyükşehir Belediyesi </a:t>
            </a:r>
            <a:r>
              <a:rPr lang="tr-TR" sz="1600" dirty="0" err="1" smtClean="0"/>
              <a:t>Etüd</a:t>
            </a:r>
            <a:r>
              <a:rPr lang="tr-TR" sz="1600" dirty="0" smtClean="0"/>
              <a:t> Projeler Daire Başkanlığı yetkilileri ile toplantı</a:t>
            </a:r>
          </a:p>
          <a:p>
            <a:r>
              <a:rPr lang="tr-TR" sz="1600" b="1" dirty="0" smtClean="0"/>
              <a:t>Toplantı 2:</a:t>
            </a:r>
            <a:r>
              <a:rPr lang="tr-TR" sz="1600" dirty="0" smtClean="0"/>
              <a:t> 4 Nisan 2011  BTÇH- Bursa Tarihi Çarşı ve Hanlar Birliği Yönetim Kurulu ile toplantı</a:t>
            </a:r>
          </a:p>
          <a:p>
            <a:r>
              <a:rPr lang="tr-TR" sz="1600" b="1" dirty="0" smtClean="0"/>
              <a:t>Toplantı 3:</a:t>
            </a:r>
            <a:r>
              <a:rPr lang="tr-TR" sz="1600" dirty="0" smtClean="0"/>
              <a:t> 5 Nisan 2011  TMMOB Mimarlar Odası Bursa Şubesi Yönetim Kurulu ile toplantı</a:t>
            </a:r>
          </a:p>
          <a:p>
            <a:r>
              <a:rPr lang="tr-TR" sz="1600" b="1" dirty="0" smtClean="0"/>
              <a:t>Toplantı 4:</a:t>
            </a:r>
            <a:r>
              <a:rPr lang="tr-TR" sz="1600" dirty="0" smtClean="0"/>
              <a:t> 19 Mayıs 2011 Bursa Vali Yardımcısı Mustafa </a:t>
            </a:r>
            <a:r>
              <a:rPr lang="tr-TR" sz="1600" dirty="0" err="1" smtClean="0"/>
              <a:t>Karslıoğlu</a:t>
            </a:r>
            <a:r>
              <a:rPr lang="tr-TR" sz="1600" dirty="0" smtClean="0"/>
              <a:t> ile toplantı</a:t>
            </a:r>
          </a:p>
          <a:p>
            <a:r>
              <a:rPr lang="tr-TR" sz="1600" b="1" dirty="0" smtClean="0"/>
              <a:t>Toplantı 5: </a:t>
            </a:r>
            <a:r>
              <a:rPr lang="tr-TR" sz="1600" dirty="0" smtClean="0"/>
              <a:t>25 temmuz 2012 Bursa il Kültür Turizm Müdürlüğü ile toplantı</a:t>
            </a:r>
          </a:p>
          <a:p>
            <a:endParaRPr lang="tr-TR" dirty="0"/>
          </a:p>
        </p:txBody>
      </p:sp>
      <p:pic>
        <p:nvPicPr>
          <p:cNvPr id="4" name="Picture 1" descr="C:\Users\Toshiba\Pictures\2012-27-08\144.JPG"/>
          <p:cNvPicPr>
            <a:picLocks noChangeAspect="1" noChangeArrowheads="1"/>
          </p:cNvPicPr>
          <p:nvPr/>
        </p:nvPicPr>
        <p:blipFill>
          <a:blip r:embed="rId2" cstate="print"/>
          <a:srcRect/>
          <a:stretch>
            <a:fillRect/>
          </a:stretch>
        </p:blipFill>
        <p:spPr bwMode="auto">
          <a:xfrm>
            <a:off x="827585" y="4287204"/>
            <a:ext cx="2826696" cy="1927952"/>
          </a:xfrm>
          <a:prstGeom prst="rect">
            <a:avLst/>
          </a:prstGeom>
          <a:noFill/>
        </p:spPr>
      </p:pic>
      <p:pic>
        <p:nvPicPr>
          <p:cNvPr id="5" name="Picture 2" descr="C:\Users\Toshiba\Documents\arastirma_projesi\belediye_raporu_3\toplantiresimleri\mimarlarodasi\uludag-universitesinden-ziyaret-b.jpg"/>
          <p:cNvPicPr>
            <a:picLocks noChangeAspect="1" noChangeArrowheads="1"/>
          </p:cNvPicPr>
          <p:nvPr/>
        </p:nvPicPr>
        <p:blipFill>
          <a:blip r:embed="rId3" cstate="print"/>
          <a:srcRect/>
          <a:stretch>
            <a:fillRect/>
          </a:stretch>
        </p:blipFill>
        <p:spPr bwMode="auto">
          <a:xfrm>
            <a:off x="4355976" y="4287202"/>
            <a:ext cx="2952328" cy="1927953"/>
          </a:xfrm>
          <a:prstGeom prst="rect">
            <a:avLst/>
          </a:prstGeom>
          <a:noFill/>
        </p:spPr>
      </p:pic>
      <p:sp>
        <p:nvSpPr>
          <p:cNvPr id="6" name="5 Dikdörtgen"/>
          <p:cNvSpPr/>
          <p:nvPr/>
        </p:nvSpPr>
        <p:spPr>
          <a:xfrm>
            <a:off x="1763688" y="332656"/>
            <a:ext cx="5544616" cy="523220"/>
          </a:xfrm>
          <a:prstGeom prst="rect">
            <a:avLst/>
          </a:prstGeom>
        </p:spPr>
        <p:txBody>
          <a:bodyPr wrap="square">
            <a:spAutoFit/>
          </a:bodyPr>
          <a:lstStyle/>
          <a:p>
            <a:pPr lvl="0" algn="ctr">
              <a:spcBef>
                <a:spcPct val="0"/>
              </a:spcBef>
              <a:defRPr/>
            </a:pPr>
            <a:r>
              <a:rPr lang="tr-TR" sz="2800" b="1" dirty="0" smtClean="0">
                <a:solidFill>
                  <a:schemeClr val="accent3">
                    <a:shade val="75000"/>
                  </a:schemeClr>
                </a:solidFill>
              </a:rPr>
              <a:t>ARAŞTIRMA PROJESİ</a:t>
            </a:r>
            <a:endParaRPr lang="tr-TR" sz="2800" b="1" dirty="0">
              <a:solidFill>
                <a:schemeClr val="accent3">
                  <a:shade val="7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ARAŞTIRMA PROJESİ</a:t>
            </a:r>
            <a:endParaRPr lang="tr-TR" dirty="0"/>
          </a:p>
        </p:txBody>
      </p:sp>
      <p:graphicFrame>
        <p:nvGraphicFramePr>
          <p:cNvPr id="4" name="3 İçerik Yer Tutucusu"/>
          <p:cNvGraphicFramePr>
            <a:graphicFrameLocks noGrp="1"/>
          </p:cNvGraphicFramePr>
          <p:nvPr>
            <p:ph sz="quarter" idx="1"/>
          </p:nvPr>
        </p:nvGraphicFramePr>
        <p:xfrm>
          <a:off x="457200" y="1996037"/>
          <a:ext cx="8219256" cy="4328171"/>
        </p:xfrm>
        <a:graphic>
          <a:graphicData uri="http://schemas.openxmlformats.org/drawingml/2006/table">
            <a:tbl>
              <a:tblPr firstRow="1" bandRow="1">
                <a:tableStyleId>{5C22544A-7EE6-4342-B048-85BDC9FD1C3A}</a:tableStyleId>
              </a:tblPr>
              <a:tblGrid>
                <a:gridCol w="2054814"/>
                <a:gridCol w="2054814"/>
                <a:gridCol w="2054814"/>
                <a:gridCol w="2054814"/>
              </a:tblGrid>
              <a:tr h="1280171">
                <a:tc>
                  <a:txBody>
                    <a:bodyPr/>
                    <a:lstStyle/>
                    <a:p>
                      <a:r>
                        <a:rPr lang="tr-TR" sz="1400" b="1" dirty="0" smtClean="0"/>
                        <a:t>MİSYON </a:t>
                      </a:r>
                      <a:endParaRPr lang="tr-T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kern="1200" dirty="0" smtClean="0">
                          <a:solidFill>
                            <a:schemeClr val="lt1"/>
                          </a:solidFill>
                          <a:latin typeface="+mn-lt"/>
                          <a:ea typeface="+mn-ea"/>
                          <a:cs typeface="+mn-cs"/>
                        </a:rPr>
                        <a:t>EĞİLİMLER </a:t>
                      </a:r>
                    </a:p>
                    <a:p>
                      <a:pPr marL="0" marR="0" indent="0" algn="l" defTabSz="914400" rtl="0" eaLnBrk="1" fontAlgn="auto" latinLnBrk="0" hangingPunct="1">
                        <a:lnSpc>
                          <a:spcPct val="100000"/>
                        </a:lnSpc>
                        <a:spcBef>
                          <a:spcPts val="0"/>
                        </a:spcBef>
                        <a:spcAft>
                          <a:spcPts val="0"/>
                        </a:spcAft>
                        <a:buClrTx/>
                        <a:buSzTx/>
                        <a:buFontTx/>
                        <a:buNone/>
                        <a:tabLst/>
                        <a:defRPr/>
                      </a:pPr>
                      <a:r>
                        <a:rPr lang="tr-TR" sz="1400" b="1" kern="1200" dirty="0" smtClean="0">
                          <a:solidFill>
                            <a:schemeClr val="lt1"/>
                          </a:solidFill>
                          <a:latin typeface="+mn-lt"/>
                          <a:ea typeface="+mn-ea"/>
                          <a:cs typeface="+mn-cs"/>
                        </a:rPr>
                        <a:t>(Güçlü Yönler- Zayıf Yönler İlişkisi)</a:t>
                      </a:r>
                    </a:p>
                    <a:p>
                      <a:endParaRPr lang="tr-TR" sz="1400" b="1" dirty="0"/>
                    </a:p>
                  </a:txBody>
                  <a:tcPr/>
                </a:tc>
                <a:tc>
                  <a:txBody>
                    <a:bodyPr/>
                    <a:lstStyle/>
                    <a:p>
                      <a:r>
                        <a:rPr lang="tr-TR" sz="1400" b="1" dirty="0" smtClean="0"/>
                        <a:t>GÜÇLÜ YÖNLER</a:t>
                      </a:r>
                      <a:endParaRPr lang="tr-TR" sz="1400" b="1" dirty="0"/>
                    </a:p>
                  </a:txBody>
                  <a:tcPr/>
                </a:tc>
                <a:tc>
                  <a:txBody>
                    <a:bodyPr/>
                    <a:lstStyle/>
                    <a:p>
                      <a:r>
                        <a:rPr lang="tr-TR" sz="1400" b="1" dirty="0" smtClean="0"/>
                        <a:t>ZAYIF YÖNLER </a:t>
                      </a:r>
                      <a:endParaRPr lang="tr-TR" sz="1400" b="1" dirty="0"/>
                    </a:p>
                  </a:txBody>
                  <a:tcPr/>
                </a:tc>
              </a:tr>
              <a:tr h="902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kern="1200" dirty="0" smtClean="0">
                          <a:solidFill>
                            <a:schemeClr val="lt1"/>
                          </a:solidFill>
                          <a:latin typeface="+mn-lt"/>
                          <a:ea typeface="+mn-ea"/>
                          <a:cs typeface="+mn-cs"/>
                        </a:rPr>
                        <a:t>EĞİLİMLER </a:t>
                      </a:r>
                    </a:p>
                    <a:p>
                      <a:pPr marL="0" marR="0" indent="0" algn="l" defTabSz="914400" rtl="0" eaLnBrk="1" fontAlgn="auto" latinLnBrk="0" hangingPunct="1">
                        <a:lnSpc>
                          <a:spcPct val="100000"/>
                        </a:lnSpc>
                        <a:spcBef>
                          <a:spcPts val="0"/>
                        </a:spcBef>
                        <a:spcAft>
                          <a:spcPts val="0"/>
                        </a:spcAft>
                        <a:buClrTx/>
                        <a:buSzTx/>
                        <a:buFontTx/>
                        <a:buNone/>
                        <a:tabLst/>
                        <a:defRPr/>
                      </a:pPr>
                      <a:r>
                        <a:rPr lang="tr-TR" sz="1400" b="1" kern="1200" dirty="0" smtClean="0">
                          <a:solidFill>
                            <a:schemeClr val="lt1"/>
                          </a:solidFill>
                          <a:latin typeface="+mn-lt"/>
                          <a:ea typeface="+mn-ea"/>
                          <a:cs typeface="+mn-cs"/>
                        </a:rPr>
                        <a:t>(Fırsatlar-Tehditler ilişkisi)</a:t>
                      </a:r>
                    </a:p>
                    <a:p>
                      <a:endParaRPr lang="tr-TR" sz="1400" b="1" dirty="0"/>
                    </a:p>
                  </a:txBody>
                  <a:tcPr>
                    <a:solidFill>
                      <a:schemeClr val="accent1"/>
                    </a:solidFill>
                  </a:tcPr>
                </a:tc>
                <a:tc>
                  <a:txBody>
                    <a:bodyPr/>
                    <a:lstStyle/>
                    <a:p>
                      <a:r>
                        <a:rPr lang="tr-TR" b="1" dirty="0" smtClean="0"/>
                        <a:t>Politikalar:</a:t>
                      </a:r>
                    </a:p>
                    <a:p>
                      <a:r>
                        <a:rPr lang="tr-TR" sz="1200" b="0" dirty="0" smtClean="0"/>
                        <a:t>Hedeflerin gerçekleştirilmesine yönelik geliştirilecek politikalar </a:t>
                      </a:r>
                      <a:endParaRPr lang="tr-TR" sz="1200" b="0" dirty="0"/>
                    </a:p>
                  </a:txBody>
                  <a:tcPr/>
                </a:tc>
                <a:tc>
                  <a:txBody>
                    <a:bodyPr/>
                    <a:lstStyle/>
                    <a:p>
                      <a:r>
                        <a:rPr lang="tr-TR" b="1" dirty="0" smtClean="0"/>
                        <a:t>Hedefler:</a:t>
                      </a:r>
                    </a:p>
                    <a:p>
                      <a:r>
                        <a:rPr lang="tr-TR" sz="1200" dirty="0" smtClean="0"/>
                        <a:t>Güçlü yönleri maksimize edecek</a:t>
                      </a:r>
                      <a:endParaRPr lang="tr-TR" sz="1200" dirty="0"/>
                    </a:p>
                  </a:txBody>
                  <a:tcPr/>
                </a:tc>
                <a:tc>
                  <a:txBody>
                    <a:bodyPr/>
                    <a:lstStyle/>
                    <a:p>
                      <a:r>
                        <a:rPr lang="tr-TR" b="1" baseline="0" dirty="0" smtClean="0"/>
                        <a:t>Hedefler:</a:t>
                      </a:r>
                    </a:p>
                    <a:p>
                      <a:r>
                        <a:rPr lang="tr-TR" sz="1200" dirty="0" smtClean="0"/>
                        <a:t>Zayıf yönleri minimize edecek</a:t>
                      </a:r>
                    </a:p>
                  </a:txBody>
                  <a:tcPr/>
                </a:tc>
              </a:tr>
              <a:tr h="873354">
                <a:tc>
                  <a:txBody>
                    <a:bodyPr/>
                    <a:lstStyle/>
                    <a:p>
                      <a:r>
                        <a:rPr lang="tr-TR" sz="1400" b="1" dirty="0" smtClean="0">
                          <a:solidFill>
                            <a:schemeClr val="bg1"/>
                          </a:solidFill>
                        </a:rPr>
                        <a:t>FIRSATLAR</a:t>
                      </a:r>
                      <a:r>
                        <a:rPr lang="tr-TR" sz="1400" b="1" baseline="0" dirty="0" smtClean="0">
                          <a:solidFill>
                            <a:schemeClr val="bg1"/>
                          </a:solidFill>
                        </a:rPr>
                        <a:t> </a:t>
                      </a:r>
                      <a:endParaRPr lang="tr-TR" sz="1400" b="1" dirty="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t>Hedefler:</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Fırsatları maksimize edecek</a:t>
                      </a:r>
                    </a:p>
                    <a:p>
                      <a:endParaRPr lang="tr-TR" dirty="0" smtClean="0"/>
                    </a:p>
                  </a:txBody>
                  <a:tcPr/>
                </a:tc>
                <a:tc>
                  <a:txBody>
                    <a:bodyPr/>
                    <a:lstStyle/>
                    <a:p>
                      <a:r>
                        <a:rPr lang="tr-TR" b="1" dirty="0" smtClean="0"/>
                        <a:t>G</a:t>
                      </a:r>
                      <a:r>
                        <a:rPr lang="tr-TR" b="1" baseline="0" dirty="0" smtClean="0"/>
                        <a:t>T Stratejiler </a:t>
                      </a:r>
                      <a:endParaRPr lang="tr-TR" b="1" dirty="0" smtClean="0"/>
                    </a:p>
                    <a:p>
                      <a:r>
                        <a:rPr lang="tr-TR" sz="1200" dirty="0" smtClean="0"/>
                        <a:t>Güçlü yönler ile</a:t>
                      </a:r>
                      <a:r>
                        <a:rPr lang="tr-TR" sz="1200" baseline="0" dirty="0" smtClean="0"/>
                        <a:t> fırsatları birlikte </a:t>
                      </a:r>
                      <a:r>
                        <a:rPr lang="tr-TR" sz="1200" baseline="0" dirty="0" err="1" smtClean="0"/>
                        <a:t>kulllanmaya</a:t>
                      </a:r>
                      <a:r>
                        <a:rPr lang="tr-TR" sz="1200" baseline="0" dirty="0" smtClean="0"/>
                        <a:t> yönelik stratejiler </a:t>
                      </a:r>
                      <a:endParaRPr lang="tr-TR" sz="1200" dirty="0"/>
                    </a:p>
                  </a:txBody>
                  <a:tcPr/>
                </a:tc>
                <a:tc>
                  <a:txBody>
                    <a:bodyPr/>
                    <a:lstStyle/>
                    <a:p>
                      <a:r>
                        <a:rPr lang="tr-TR" b="1" dirty="0" smtClean="0"/>
                        <a:t>FZ Stratejiler  </a:t>
                      </a:r>
                    </a:p>
                    <a:p>
                      <a:r>
                        <a:rPr lang="tr-TR" sz="1200" dirty="0" smtClean="0"/>
                        <a:t>Fırsatları kullanarak zayıf yönleri ortadan</a:t>
                      </a:r>
                      <a:r>
                        <a:rPr lang="tr-TR" sz="1200" baseline="0" dirty="0" smtClean="0"/>
                        <a:t> kaldırmaya yönelik stratejiler </a:t>
                      </a:r>
                      <a:endParaRPr lang="tr-TR" sz="1200" dirty="0"/>
                    </a:p>
                  </a:txBody>
                  <a:tcPr/>
                </a:tc>
              </a:tr>
              <a:tr h="1135361">
                <a:tc>
                  <a:txBody>
                    <a:bodyPr/>
                    <a:lstStyle/>
                    <a:p>
                      <a:r>
                        <a:rPr lang="tr-TR" sz="1400" b="1" dirty="0" smtClean="0">
                          <a:solidFill>
                            <a:schemeClr val="bg1"/>
                          </a:solidFill>
                        </a:rPr>
                        <a:t>TEHDİTLER </a:t>
                      </a:r>
                      <a:endParaRPr lang="tr-TR" sz="1400" b="1" dirty="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baseline="0" dirty="0" smtClean="0"/>
                        <a:t>Hedefler:</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Tehditleri minimize edecek</a:t>
                      </a:r>
                    </a:p>
                    <a:p>
                      <a:endParaRPr lang="tr-TR" dirty="0"/>
                    </a:p>
                  </a:txBody>
                  <a:tcPr/>
                </a:tc>
                <a:tc>
                  <a:txBody>
                    <a:bodyPr/>
                    <a:lstStyle/>
                    <a:p>
                      <a:r>
                        <a:rPr lang="tr-TR" b="1" dirty="0" smtClean="0"/>
                        <a:t>GT Stratejiler</a:t>
                      </a:r>
                      <a:r>
                        <a:rPr lang="tr-TR"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Güçlü yönleri kullanarak tehditleri ortadan</a:t>
                      </a:r>
                      <a:r>
                        <a:rPr lang="tr-TR" sz="1200" baseline="0" dirty="0" smtClean="0"/>
                        <a:t> kaldırmaya yönelik stratejiler </a:t>
                      </a:r>
                      <a:endParaRPr lang="tr-TR" sz="1200" dirty="0" smtClean="0"/>
                    </a:p>
                    <a:p>
                      <a:endParaRPr lang="tr-TR" dirty="0"/>
                    </a:p>
                  </a:txBody>
                  <a:tcPr/>
                </a:tc>
                <a:tc>
                  <a:txBody>
                    <a:bodyPr/>
                    <a:lstStyle/>
                    <a:p>
                      <a:r>
                        <a:rPr lang="tr-TR" b="1" dirty="0" smtClean="0"/>
                        <a:t>ZT</a:t>
                      </a:r>
                      <a:r>
                        <a:rPr lang="tr-TR" b="1" baseline="0" dirty="0" smtClean="0"/>
                        <a:t> Stratejiler:</a:t>
                      </a:r>
                    </a:p>
                    <a:p>
                      <a:r>
                        <a:rPr lang="tr-TR" sz="1200" baseline="0" dirty="0" smtClean="0"/>
                        <a:t>Zayıf yönler ve tehditleri ortadan kaldırmaya yönelik stratejiler </a:t>
                      </a:r>
                      <a:endParaRPr lang="tr-TR" sz="1200" dirty="0"/>
                    </a:p>
                  </a:txBody>
                  <a:tcPr/>
                </a:tc>
              </a:tr>
            </a:tbl>
          </a:graphicData>
        </a:graphic>
      </p:graphicFrame>
      <p:sp>
        <p:nvSpPr>
          <p:cNvPr id="7" name="6 Dikdörtgen"/>
          <p:cNvSpPr/>
          <p:nvPr/>
        </p:nvSpPr>
        <p:spPr>
          <a:xfrm>
            <a:off x="467544" y="1412776"/>
            <a:ext cx="6624735" cy="461665"/>
          </a:xfrm>
          <a:prstGeom prst="rect">
            <a:avLst/>
          </a:prstGeom>
        </p:spPr>
        <p:txBody>
          <a:bodyPr wrap="square">
            <a:spAutoFit/>
          </a:bodyPr>
          <a:lstStyle/>
          <a:p>
            <a:pPr lvl="0">
              <a:spcBef>
                <a:spcPct val="0"/>
              </a:spcBef>
            </a:pPr>
            <a:r>
              <a:rPr lang="tr-TR" sz="2400" dirty="0" smtClean="0">
                <a:solidFill>
                  <a:srgbClr val="FF0000"/>
                </a:solidFill>
                <a:ea typeface="+mj-ea"/>
                <a:cs typeface="+mj-cs"/>
              </a:rPr>
              <a:t>GZFT analiz için bir model önerisi</a:t>
            </a:r>
            <a:endParaRPr lang="tr-TR" sz="2400" dirty="0">
              <a:solidFill>
                <a:srgbClr val="FF0000"/>
              </a:solidFill>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436096" y="4653136"/>
            <a:ext cx="3312368" cy="1191000"/>
          </a:xfrm>
        </p:spPr>
        <p:txBody>
          <a:bodyPr/>
          <a:lstStyle/>
          <a:p>
            <a:r>
              <a:rPr lang="tr-TR" dirty="0" smtClean="0"/>
              <a:t>İstanbul Kapalıçarşı</a:t>
            </a:r>
            <a:endParaRPr lang="tr-TR" dirty="0"/>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323527" y="1346140"/>
            <a:ext cx="4896545" cy="4531131"/>
          </a:xfrm>
          <a:prstGeom prst="rect">
            <a:avLst/>
          </a:prstGeom>
          <a:noFill/>
          <a:ln w="9525">
            <a:noFill/>
            <a:miter lim="800000"/>
            <a:headEnd/>
            <a:tailEnd/>
          </a:ln>
        </p:spPr>
      </p:pic>
      <p:pic>
        <p:nvPicPr>
          <p:cNvPr id="3076" name="Picture 4" descr="Dosya:Grand Bazaar Istanbul 2007 004.jpg"/>
          <p:cNvPicPr>
            <a:picLocks noChangeAspect="1" noChangeArrowheads="1"/>
          </p:cNvPicPr>
          <p:nvPr/>
        </p:nvPicPr>
        <p:blipFill>
          <a:blip r:embed="rId3" cstate="print"/>
          <a:srcRect/>
          <a:stretch>
            <a:fillRect/>
          </a:stretch>
        </p:blipFill>
        <p:spPr bwMode="auto">
          <a:xfrm>
            <a:off x="5796136" y="1484784"/>
            <a:ext cx="2430270" cy="324036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ARAŞTIRMA PROJESİ</a:t>
            </a:r>
            <a:endParaRPr lang="tr-TR" dirty="0"/>
          </a:p>
        </p:txBody>
      </p:sp>
      <p:graphicFrame>
        <p:nvGraphicFramePr>
          <p:cNvPr id="5" name="4 Tablo"/>
          <p:cNvGraphicFramePr>
            <a:graphicFrameLocks noGrp="1"/>
          </p:cNvGraphicFramePr>
          <p:nvPr/>
        </p:nvGraphicFramePr>
        <p:xfrm>
          <a:off x="755576" y="2204860"/>
          <a:ext cx="7272808" cy="3625596"/>
        </p:xfrm>
        <a:graphic>
          <a:graphicData uri="http://schemas.openxmlformats.org/drawingml/2006/table">
            <a:tbl>
              <a:tblPr firstRow="1" bandRow="1">
                <a:tableStyleId>{5C22544A-7EE6-4342-B048-85BDC9FD1C3A}</a:tableStyleId>
              </a:tblPr>
              <a:tblGrid>
                <a:gridCol w="2691407"/>
                <a:gridCol w="4581401"/>
              </a:tblGrid>
              <a:tr h="402844">
                <a:tc>
                  <a:txBody>
                    <a:bodyPr/>
                    <a:lstStyle/>
                    <a:p>
                      <a:r>
                        <a:rPr lang="tr-TR" dirty="0" smtClean="0"/>
                        <a:t>Alanlar</a:t>
                      </a:r>
                      <a:r>
                        <a:rPr lang="tr-TR" baseline="0" dirty="0" smtClean="0"/>
                        <a:t>: </a:t>
                      </a:r>
                      <a:endParaRPr lang="tr-TR" dirty="0"/>
                    </a:p>
                  </a:txBody>
                  <a:tcPr/>
                </a:tc>
                <a:tc>
                  <a:txBody>
                    <a:bodyPr/>
                    <a:lstStyle/>
                    <a:p>
                      <a:r>
                        <a:rPr lang="tr-TR" dirty="0" smtClean="0"/>
                        <a:t>Yönetim Planı Ana Başlıkları</a:t>
                      </a:r>
                      <a:endParaRPr lang="tr-TR" dirty="0"/>
                    </a:p>
                  </a:txBody>
                  <a:tcPr/>
                </a:tc>
              </a:tr>
              <a:tr h="402844">
                <a:tc rowSpan="2">
                  <a:txBody>
                    <a:bodyPr/>
                    <a:lstStyle/>
                    <a:p>
                      <a:pPr algn="ctr">
                        <a:spcAft>
                          <a:spcPts val="0"/>
                        </a:spcAft>
                      </a:pPr>
                      <a:r>
                        <a:rPr lang="tr-TR" sz="1800" b="1" dirty="0">
                          <a:latin typeface="Arial"/>
                          <a:ea typeface="SimSun"/>
                          <a:cs typeface="Times New Roman"/>
                        </a:rPr>
                        <a:t>FİZİKİ </a:t>
                      </a:r>
                      <a:endParaRPr lang="tr-TR" sz="1800" dirty="0">
                        <a:latin typeface="Times New Roman"/>
                        <a:ea typeface="SimSun"/>
                        <a:cs typeface="Times New Roman"/>
                      </a:endParaRPr>
                    </a:p>
                  </a:txBody>
                  <a:tcPr marL="68580" marR="68580" marT="0" marB="0"/>
                </a:tc>
                <a:tc>
                  <a:txBody>
                    <a:bodyPr/>
                    <a:lstStyle/>
                    <a:p>
                      <a:pPr algn="ctr">
                        <a:spcAft>
                          <a:spcPts val="0"/>
                        </a:spcAft>
                      </a:pPr>
                      <a:r>
                        <a:rPr lang="tr-TR" sz="1400" b="1" dirty="0">
                          <a:latin typeface="Arial"/>
                          <a:ea typeface="SimSun"/>
                          <a:cs typeface="Times New Roman"/>
                        </a:rPr>
                        <a:t>Koruma-Planlama ve Yaşam Kalitesi</a:t>
                      </a:r>
                      <a:endParaRPr lang="tr-TR" sz="1400" dirty="0">
                        <a:latin typeface="Times New Roman"/>
                        <a:ea typeface="SimSun"/>
                        <a:cs typeface="Times New Roman"/>
                      </a:endParaRPr>
                    </a:p>
                  </a:txBody>
                  <a:tcPr marL="68580" marR="68580" marT="0" marB="0"/>
                </a:tc>
              </a:tr>
              <a:tr h="402844">
                <a:tc vMerge="1">
                  <a:txBody>
                    <a:bodyPr/>
                    <a:lstStyle/>
                    <a:p>
                      <a:endParaRPr lang="tr-TR"/>
                    </a:p>
                  </a:txBody>
                  <a:tcPr/>
                </a:tc>
                <a:tc>
                  <a:txBody>
                    <a:bodyPr/>
                    <a:lstStyle/>
                    <a:p>
                      <a:pPr algn="ctr">
                        <a:spcAft>
                          <a:spcPts val="0"/>
                        </a:spcAft>
                      </a:pPr>
                      <a:r>
                        <a:rPr lang="tr-TR" sz="1400" b="1" dirty="0">
                          <a:latin typeface="Arial"/>
                          <a:ea typeface="SimSun"/>
                          <a:cs typeface="Times New Roman"/>
                        </a:rPr>
                        <a:t>Ulaşım ve Erişilebilirlik</a:t>
                      </a:r>
                      <a:endParaRPr lang="tr-TR" sz="1400" dirty="0">
                        <a:latin typeface="Times New Roman"/>
                        <a:ea typeface="SimSun"/>
                        <a:cs typeface="Times New Roman"/>
                      </a:endParaRPr>
                    </a:p>
                  </a:txBody>
                  <a:tcPr marL="68580" marR="68580" marT="0" marB="0"/>
                </a:tc>
              </a:tr>
              <a:tr h="402844">
                <a:tc rowSpan="2">
                  <a:txBody>
                    <a:bodyPr/>
                    <a:lstStyle/>
                    <a:p>
                      <a:pPr algn="ctr">
                        <a:spcAft>
                          <a:spcPts val="0"/>
                        </a:spcAft>
                      </a:pPr>
                      <a:r>
                        <a:rPr lang="tr-TR" sz="1800" b="1" dirty="0">
                          <a:latin typeface="Arial"/>
                          <a:ea typeface="SimSun"/>
                          <a:cs typeface="Times New Roman"/>
                        </a:rPr>
                        <a:t>EKONOMİK</a:t>
                      </a:r>
                      <a:endParaRPr lang="tr-TR" sz="1800" dirty="0">
                        <a:latin typeface="Times New Roman"/>
                        <a:ea typeface="SimSun"/>
                        <a:cs typeface="Times New Roman"/>
                      </a:endParaRPr>
                    </a:p>
                  </a:txBody>
                  <a:tcPr marL="68580" marR="68580" marT="0" marB="0"/>
                </a:tc>
                <a:tc>
                  <a:txBody>
                    <a:bodyPr/>
                    <a:lstStyle/>
                    <a:p>
                      <a:pPr algn="ctr">
                        <a:spcAft>
                          <a:spcPts val="0"/>
                        </a:spcAft>
                      </a:pPr>
                      <a:r>
                        <a:rPr lang="tr-TR" sz="1400" b="1" dirty="0">
                          <a:latin typeface="Arial"/>
                          <a:ea typeface="SimSun"/>
                          <a:cs typeface="Times New Roman"/>
                        </a:rPr>
                        <a:t>Ekonomik canlandırma </a:t>
                      </a:r>
                      <a:endParaRPr lang="tr-TR" sz="1400" dirty="0">
                        <a:latin typeface="Times New Roman"/>
                        <a:ea typeface="SimSun"/>
                        <a:cs typeface="Times New Roman"/>
                      </a:endParaRPr>
                    </a:p>
                  </a:txBody>
                  <a:tcPr marL="68580" marR="68580" marT="0" marB="0"/>
                </a:tc>
              </a:tr>
              <a:tr h="402844">
                <a:tc vMerge="1">
                  <a:txBody>
                    <a:bodyPr/>
                    <a:lstStyle/>
                    <a:p>
                      <a:endParaRPr lang="tr-TR"/>
                    </a:p>
                  </a:txBody>
                  <a:tcPr/>
                </a:tc>
                <a:tc>
                  <a:txBody>
                    <a:bodyPr/>
                    <a:lstStyle/>
                    <a:p>
                      <a:pPr algn="ctr">
                        <a:spcAft>
                          <a:spcPts val="0"/>
                        </a:spcAft>
                      </a:pPr>
                      <a:r>
                        <a:rPr lang="tr-TR" sz="1400" b="1" dirty="0">
                          <a:latin typeface="Arial"/>
                          <a:ea typeface="SimSun"/>
                          <a:cs typeface="Times New Roman"/>
                        </a:rPr>
                        <a:t>Turizm ve Ziyaretçi Yönetimi</a:t>
                      </a:r>
                      <a:endParaRPr lang="tr-TR" sz="1400" dirty="0">
                        <a:latin typeface="Times New Roman"/>
                        <a:ea typeface="SimSun"/>
                        <a:cs typeface="Times New Roman"/>
                      </a:endParaRPr>
                    </a:p>
                  </a:txBody>
                  <a:tcPr marL="68580" marR="68580" marT="0" marB="0"/>
                </a:tc>
              </a:tr>
              <a:tr h="402844">
                <a:tc rowSpan="2">
                  <a:txBody>
                    <a:bodyPr/>
                    <a:lstStyle/>
                    <a:p>
                      <a:pPr algn="ctr">
                        <a:spcAft>
                          <a:spcPts val="0"/>
                        </a:spcAft>
                      </a:pPr>
                      <a:r>
                        <a:rPr lang="tr-TR" sz="1800" b="1" dirty="0">
                          <a:latin typeface="Arial"/>
                          <a:ea typeface="SimSun"/>
                          <a:cs typeface="Times New Roman"/>
                        </a:rPr>
                        <a:t>SOSYO-KÜLTÜREL</a:t>
                      </a:r>
                      <a:endParaRPr lang="tr-TR" sz="1800" dirty="0">
                        <a:latin typeface="Times New Roman"/>
                        <a:ea typeface="SimSun"/>
                        <a:cs typeface="Times New Roman"/>
                      </a:endParaRPr>
                    </a:p>
                  </a:txBody>
                  <a:tcPr marL="68580" marR="68580" marT="0" marB="0"/>
                </a:tc>
                <a:tc>
                  <a:txBody>
                    <a:bodyPr/>
                    <a:lstStyle/>
                    <a:p>
                      <a:pPr algn="ctr">
                        <a:spcAft>
                          <a:spcPts val="0"/>
                        </a:spcAft>
                      </a:pPr>
                      <a:r>
                        <a:rPr lang="tr-TR" sz="1400" b="1" dirty="0">
                          <a:latin typeface="Arial"/>
                          <a:ea typeface="SimSun"/>
                          <a:cs typeface="Times New Roman"/>
                        </a:rPr>
                        <a:t>Eğitim</a:t>
                      </a:r>
                      <a:endParaRPr lang="tr-TR" sz="1400" dirty="0">
                        <a:latin typeface="Times New Roman"/>
                        <a:ea typeface="SimSun"/>
                        <a:cs typeface="Times New Roman"/>
                      </a:endParaRPr>
                    </a:p>
                  </a:txBody>
                  <a:tcPr marL="68580" marR="68580" marT="0" marB="0"/>
                </a:tc>
              </a:tr>
              <a:tr h="402844">
                <a:tc vMerge="1">
                  <a:txBody>
                    <a:bodyPr/>
                    <a:lstStyle/>
                    <a:p>
                      <a:endParaRPr lang="tr-TR"/>
                    </a:p>
                  </a:txBody>
                  <a:tcPr/>
                </a:tc>
                <a:tc>
                  <a:txBody>
                    <a:bodyPr/>
                    <a:lstStyle/>
                    <a:p>
                      <a:pPr algn="ctr">
                        <a:spcAft>
                          <a:spcPts val="0"/>
                        </a:spcAft>
                      </a:pPr>
                      <a:r>
                        <a:rPr lang="tr-TR" sz="1400" b="1" dirty="0">
                          <a:latin typeface="Arial"/>
                          <a:ea typeface="SimSun"/>
                          <a:cs typeface="Times New Roman"/>
                        </a:rPr>
                        <a:t>Kültür,</a:t>
                      </a:r>
                      <a:r>
                        <a:rPr lang="tr-TR" sz="1400" b="1" dirty="0" err="1">
                          <a:latin typeface="Arial"/>
                          <a:ea typeface="SimSun"/>
                          <a:cs typeface="Times New Roman"/>
                        </a:rPr>
                        <a:t>Farkındalık</a:t>
                      </a:r>
                      <a:r>
                        <a:rPr lang="tr-TR" sz="1400" b="1" dirty="0">
                          <a:latin typeface="Arial"/>
                          <a:ea typeface="SimSun"/>
                          <a:cs typeface="Times New Roman"/>
                        </a:rPr>
                        <a:t> ve Tanıtım</a:t>
                      </a:r>
                      <a:endParaRPr lang="tr-TR" sz="1400" dirty="0">
                        <a:latin typeface="Times New Roman"/>
                        <a:ea typeface="SimSun"/>
                        <a:cs typeface="Times New Roman"/>
                      </a:endParaRPr>
                    </a:p>
                  </a:txBody>
                  <a:tcPr marL="68580" marR="68580" marT="0" marB="0"/>
                </a:tc>
              </a:tr>
              <a:tr h="402844">
                <a:tc rowSpan="2">
                  <a:txBody>
                    <a:bodyPr/>
                    <a:lstStyle/>
                    <a:p>
                      <a:pPr algn="ctr">
                        <a:spcAft>
                          <a:spcPts val="0"/>
                        </a:spcAft>
                      </a:pPr>
                      <a:r>
                        <a:rPr lang="tr-TR" sz="1800" b="1" dirty="0">
                          <a:latin typeface="Arial"/>
                          <a:ea typeface="SimSun"/>
                          <a:cs typeface="Times New Roman"/>
                        </a:rPr>
                        <a:t>YONETSEL</a:t>
                      </a:r>
                      <a:endParaRPr lang="tr-TR" sz="1800" dirty="0">
                        <a:latin typeface="Times New Roman"/>
                        <a:ea typeface="SimSun"/>
                        <a:cs typeface="Times New Roman"/>
                      </a:endParaRPr>
                    </a:p>
                  </a:txBody>
                  <a:tcPr marL="68580" marR="68580" marT="0" marB="0"/>
                </a:tc>
                <a:tc>
                  <a:txBody>
                    <a:bodyPr/>
                    <a:lstStyle/>
                    <a:p>
                      <a:pPr algn="ctr">
                        <a:spcAft>
                          <a:spcPts val="0"/>
                        </a:spcAft>
                      </a:pPr>
                      <a:r>
                        <a:rPr lang="tr-TR" sz="1400" b="1" dirty="0">
                          <a:latin typeface="Arial"/>
                          <a:ea typeface="SimSun"/>
                          <a:cs typeface="Times New Roman"/>
                        </a:rPr>
                        <a:t>Yönetim-Organizasyon ve Katılımcılık</a:t>
                      </a:r>
                      <a:endParaRPr lang="tr-TR" sz="1400" dirty="0">
                        <a:latin typeface="Times New Roman"/>
                        <a:ea typeface="SimSun"/>
                        <a:cs typeface="Times New Roman"/>
                      </a:endParaRPr>
                    </a:p>
                  </a:txBody>
                  <a:tcPr marL="68580" marR="68580" marT="0" marB="0"/>
                </a:tc>
              </a:tr>
              <a:tr h="402844">
                <a:tc vMerge="1">
                  <a:txBody>
                    <a:bodyPr/>
                    <a:lstStyle/>
                    <a:p>
                      <a:endParaRPr lang="tr-TR"/>
                    </a:p>
                  </a:txBody>
                  <a:tcPr/>
                </a:tc>
                <a:tc>
                  <a:txBody>
                    <a:bodyPr/>
                    <a:lstStyle/>
                    <a:p>
                      <a:pPr algn="ctr">
                        <a:spcAft>
                          <a:spcPts val="0"/>
                        </a:spcAft>
                      </a:pPr>
                      <a:r>
                        <a:rPr lang="tr-TR" sz="1400" b="1" dirty="0">
                          <a:latin typeface="Arial"/>
                          <a:ea typeface="SimSun"/>
                          <a:cs typeface="Times New Roman"/>
                        </a:rPr>
                        <a:t>Risk ve Afet Yönetimi</a:t>
                      </a:r>
                      <a:endParaRPr lang="tr-TR" sz="1400" dirty="0">
                        <a:latin typeface="Times New Roman"/>
                        <a:ea typeface="SimSun"/>
                        <a:cs typeface="Times New Roman"/>
                      </a:endParaRPr>
                    </a:p>
                  </a:txBody>
                  <a:tcPr marL="68580" marR="68580" marT="0" marB="0"/>
                </a:tc>
              </a:tr>
            </a:tbl>
          </a:graphicData>
        </a:graphic>
      </p:graphicFrame>
      <p:sp>
        <p:nvSpPr>
          <p:cNvPr id="7" name="6 Dikdörtgen"/>
          <p:cNvSpPr/>
          <p:nvPr/>
        </p:nvSpPr>
        <p:spPr>
          <a:xfrm>
            <a:off x="755576" y="1700808"/>
            <a:ext cx="3672408" cy="400110"/>
          </a:xfrm>
          <a:prstGeom prst="rect">
            <a:avLst/>
          </a:prstGeom>
        </p:spPr>
        <p:txBody>
          <a:bodyPr wrap="square">
            <a:spAutoFit/>
          </a:bodyPr>
          <a:lstStyle/>
          <a:p>
            <a:r>
              <a:rPr lang="tr-TR" sz="2000" b="1" dirty="0" smtClean="0">
                <a:solidFill>
                  <a:srgbClr val="FF0000"/>
                </a:solidFill>
              </a:rPr>
              <a:t>Yönetim Planı Ana Başlıkları</a:t>
            </a:r>
            <a:endParaRPr lang="tr-TR" sz="2000" b="1"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Resim 10"/>
          <p:cNvPicPr>
            <a:picLocks noChangeAspect="1" noChangeArrowheads="1"/>
          </p:cNvPicPr>
          <p:nvPr/>
        </p:nvPicPr>
        <p:blipFill>
          <a:blip r:embed="rId2" cstate="print"/>
          <a:srcRect l="18637" t="19081" r="55046" b="8189"/>
          <a:stretch>
            <a:fillRect/>
          </a:stretch>
        </p:blipFill>
        <p:spPr bwMode="auto">
          <a:xfrm>
            <a:off x="1979712" y="0"/>
            <a:ext cx="5184575"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Sonuçlar ve değerlendirme </a:t>
            </a:r>
            <a:endParaRPr lang="tr-TR" dirty="0"/>
          </a:p>
        </p:txBody>
      </p:sp>
      <p:sp>
        <p:nvSpPr>
          <p:cNvPr id="3" name="2 İçerik Yer Tutucusu"/>
          <p:cNvSpPr>
            <a:spLocks noGrp="1"/>
          </p:cNvSpPr>
          <p:nvPr>
            <p:ph sz="quarter" idx="1"/>
          </p:nvPr>
        </p:nvSpPr>
        <p:spPr>
          <a:xfrm>
            <a:off x="301752" y="1527048"/>
            <a:ext cx="5422376" cy="4572000"/>
          </a:xfrm>
        </p:spPr>
        <p:txBody>
          <a:bodyPr>
            <a:normAutofit/>
          </a:bodyPr>
          <a:lstStyle/>
          <a:p>
            <a:pPr marL="0" indent="0"/>
            <a:r>
              <a:rPr lang="tr-TR" sz="1900" dirty="0" smtClean="0"/>
              <a:t>Kent merkezlerindeki ticaret bölgelerinin </a:t>
            </a:r>
            <a:r>
              <a:rPr lang="tr-TR" sz="1900" b="1" dirty="0" smtClean="0"/>
              <a:t>bütüncül yeniden canlandırılması </a:t>
            </a:r>
            <a:r>
              <a:rPr lang="tr-TR" sz="1900" dirty="0" smtClean="0"/>
              <a:t>için </a:t>
            </a:r>
            <a:r>
              <a:rPr lang="tr-TR" sz="1900" b="1" dirty="0" err="1" smtClean="0"/>
              <a:t>katılılmcılığı</a:t>
            </a:r>
            <a:r>
              <a:rPr lang="tr-TR" sz="1900" b="1" dirty="0" smtClean="0"/>
              <a:t> </a:t>
            </a:r>
            <a:r>
              <a:rPr lang="tr-TR" sz="1900" dirty="0" smtClean="0"/>
              <a:t>esas edinen sürdürülebilir bir yaklaşım geliştirilmesi  gereklidir.</a:t>
            </a:r>
          </a:p>
          <a:p>
            <a:pPr marL="0" indent="0"/>
            <a:r>
              <a:rPr lang="tr-TR" sz="1900" dirty="0" smtClean="0"/>
              <a:t>Bu bağlamda, </a:t>
            </a:r>
            <a:r>
              <a:rPr lang="tr-TR" sz="1900" b="1" dirty="0" smtClean="0"/>
              <a:t>kent merkezleri sağlıklılık göstergelerini </a:t>
            </a:r>
            <a:r>
              <a:rPr lang="tr-TR" sz="1900" dirty="0" smtClean="0"/>
              <a:t>belirlenmesi büyük önem taşımaktadır. Çünkü , </a:t>
            </a:r>
            <a:r>
              <a:rPr lang="tr-TR" sz="1900" b="1" dirty="0" smtClean="0"/>
              <a:t>yaşayabilirliğin sağlanabilmesi </a:t>
            </a:r>
            <a:r>
              <a:rPr lang="tr-TR" sz="1900" dirty="0" smtClean="0"/>
              <a:t>ancak sağlıklılık göstergelerinin periyodik aralıklarla ölçülebilmesiyle mümkün olacaktır. </a:t>
            </a:r>
          </a:p>
          <a:p>
            <a:pPr marL="0" indent="0"/>
            <a:r>
              <a:rPr lang="tr-TR" sz="1900" dirty="0" smtClean="0"/>
              <a:t>Ülkemizin birçok kentinde bulunan tarihi ticaret bölgelerinin bütüncül canlandırmasının sağlanabilmesi için uluslararası örneklere benzer şekilde </a:t>
            </a:r>
            <a:r>
              <a:rPr lang="tr-TR" sz="1900" b="1" dirty="0" smtClean="0"/>
              <a:t>ulusal ölçekte bir planlama politikasının </a:t>
            </a:r>
            <a:r>
              <a:rPr lang="tr-TR" sz="1900" dirty="0" smtClean="0"/>
              <a:t>geliştirilmesi gereklidir. </a:t>
            </a:r>
          </a:p>
          <a:p>
            <a:pPr marL="0" indent="0"/>
            <a:endParaRPr lang="tr-TR" sz="1900" dirty="0" smtClean="0"/>
          </a:p>
          <a:p>
            <a:pPr marL="273050" indent="1588">
              <a:buNone/>
            </a:pPr>
            <a:endParaRPr lang="tr-TR" sz="1900" dirty="0" smtClean="0"/>
          </a:p>
          <a:p>
            <a:pPr>
              <a:buNone/>
            </a:pPr>
            <a:endParaRPr lang="tr-TR" sz="2000" dirty="0"/>
          </a:p>
        </p:txBody>
      </p:sp>
      <p:pic>
        <p:nvPicPr>
          <p:cNvPr id="47108" name="Picture 4" descr="G:\kurtarma_09_08_2012\tulin\yazilar\kapalicarsi\Hanlar bolgesi -2.jpg"/>
          <p:cNvPicPr>
            <a:picLocks noChangeAspect="1" noChangeArrowheads="1"/>
          </p:cNvPicPr>
          <p:nvPr/>
        </p:nvPicPr>
        <p:blipFill>
          <a:blip r:embed="rId2" cstate="print"/>
          <a:srcRect/>
          <a:stretch>
            <a:fillRect/>
          </a:stretch>
        </p:blipFill>
        <p:spPr bwMode="auto">
          <a:xfrm>
            <a:off x="5652120" y="3861047"/>
            <a:ext cx="3312368" cy="2376265"/>
          </a:xfrm>
          <a:prstGeom prst="rect">
            <a:avLst/>
          </a:prstGeom>
          <a:noFill/>
        </p:spPr>
      </p:pic>
      <p:pic>
        <p:nvPicPr>
          <p:cNvPr id="47109" name="Picture 5" descr="G:\kurtarma_09_08_2012\tulin\yazilar\kapalicarsi\radikal31_03_2010.jpg"/>
          <p:cNvPicPr>
            <a:picLocks noChangeAspect="1" noChangeArrowheads="1"/>
          </p:cNvPicPr>
          <p:nvPr/>
        </p:nvPicPr>
        <p:blipFill>
          <a:blip r:embed="rId3" cstate="print"/>
          <a:srcRect/>
          <a:stretch>
            <a:fillRect/>
          </a:stretch>
        </p:blipFill>
        <p:spPr bwMode="auto">
          <a:xfrm>
            <a:off x="5652120" y="1412775"/>
            <a:ext cx="3312368" cy="224504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KAYNAKLAR: </a:t>
            </a:r>
            <a:endParaRPr lang="tr-TR" dirty="0"/>
          </a:p>
        </p:txBody>
      </p:sp>
      <p:sp>
        <p:nvSpPr>
          <p:cNvPr id="3" name="2 İçerik Yer Tutucusu"/>
          <p:cNvSpPr>
            <a:spLocks noGrp="1"/>
          </p:cNvSpPr>
          <p:nvPr>
            <p:ph sz="quarter" idx="1"/>
          </p:nvPr>
        </p:nvSpPr>
        <p:spPr>
          <a:xfrm>
            <a:off x="395536" y="1340768"/>
            <a:ext cx="8229600" cy="4525963"/>
          </a:xfrm>
        </p:spPr>
        <p:txBody>
          <a:bodyPr>
            <a:noAutofit/>
          </a:bodyPr>
          <a:lstStyle/>
          <a:p>
            <a:r>
              <a:rPr lang="en-US" sz="1200" dirty="0" smtClean="0"/>
              <a:t>ASSOCIATION OF TOWN CENTRE MANAGEMENT, The Effectiveness of Town Centre Management, Association of Town Centre Management, </a:t>
            </a:r>
            <a:r>
              <a:rPr lang="en-US" sz="1200" dirty="0" err="1" smtClean="0"/>
              <a:t>Londra</a:t>
            </a:r>
            <a:r>
              <a:rPr lang="en-US" sz="1200" dirty="0" smtClean="0"/>
              <a:t>, (1994). </a:t>
            </a:r>
            <a:endParaRPr lang="tr-TR" sz="1200" dirty="0" smtClean="0"/>
          </a:p>
          <a:p>
            <a:r>
              <a:rPr lang="en-US" sz="1200" dirty="0" smtClean="0"/>
              <a:t>BALSAS, C. “City center revitalization in Portugal - Lessons from two medium size cities”,  </a:t>
            </a:r>
            <a:r>
              <a:rPr lang="en-US" sz="1200" i="1" dirty="0" smtClean="0">
                <a:hlinkClick r:id="rId2" tooltip="Cities"/>
              </a:rPr>
              <a:t>Cities</a:t>
            </a:r>
            <a:r>
              <a:rPr lang="en-US" sz="1200" i="1" dirty="0" smtClean="0"/>
              <a:t>, </a:t>
            </a:r>
            <a:r>
              <a:rPr lang="en-US" sz="1200" dirty="0" smtClean="0"/>
              <a:t>17 (1) 19-31(2000)</a:t>
            </a:r>
            <a:endParaRPr lang="tr-TR" sz="1200" dirty="0" smtClean="0"/>
          </a:p>
          <a:p>
            <a:r>
              <a:rPr lang="en-US" sz="1200" dirty="0" smtClean="0"/>
              <a:t>COCA-STEFANİAK, J. A., Parker, C., </a:t>
            </a:r>
            <a:r>
              <a:rPr lang="en-US" sz="1200" dirty="0" err="1" smtClean="0"/>
              <a:t>Quin</a:t>
            </a:r>
            <a:r>
              <a:rPr lang="en-US" sz="1200" dirty="0" smtClean="0"/>
              <a:t>, S., </a:t>
            </a:r>
            <a:r>
              <a:rPr lang="en-US" sz="1200" dirty="0" err="1" smtClean="0"/>
              <a:t>Rinaldi</a:t>
            </a:r>
            <a:r>
              <a:rPr lang="en-US" sz="1200" dirty="0" smtClean="0"/>
              <a:t>, R., </a:t>
            </a:r>
            <a:r>
              <a:rPr lang="en-US" sz="1200" dirty="0" err="1" smtClean="0"/>
              <a:t>Byrom</a:t>
            </a:r>
            <a:r>
              <a:rPr lang="en-US" sz="1200" dirty="0" smtClean="0"/>
              <a:t>, J., 2009. Town centre management models: A European perspective. Cities, 26 (1), 74-80 (2009)</a:t>
            </a:r>
            <a:endParaRPr lang="tr-TR" sz="1200" dirty="0" smtClean="0"/>
          </a:p>
          <a:p>
            <a:r>
              <a:rPr lang="en-US" sz="1200" dirty="0" err="1" smtClean="0"/>
              <a:t>DoE</a:t>
            </a:r>
            <a:r>
              <a:rPr lang="en-US" sz="1200" dirty="0" smtClean="0"/>
              <a:t> (1994) Vital and Viable Town </a:t>
            </a:r>
            <a:r>
              <a:rPr lang="en-US" sz="1200" dirty="0" err="1" smtClean="0"/>
              <a:t>Centres</a:t>
            </a:r>
            <a:r>
              <a:rPr lang="en-US" sz="1200" dirty="0" smtClean="0"/>
              <a:t>, London (1994)</a:t>
            </a:r>
            <a:endParaRPr lang="tr-TR" sz="1200" dirty="0" smtClean="0"/>
          </a:p>
          <a:p>
            <a:r>
              <a:rPr lang="en-US" sz="1200" dirty="0" err="1" smtClean="0"/>
              <a:t>DoE</a:t>
            </a:r>
            <a:r>
              <a:rPr lang="en-US" sz="1200" dirty="0" smtClean="0"/>
              <a:t> (1997) Town Centre Partnerships  </a:t>
            </a:r>
            <a:r>
              <a:rPr lang="en-US" sz="1200" dirty="0" err="1" smtClean="0"/>
              <a:t>Londra</a:t>
            </a:r>
            <a:r>
              <a:rPr lang="en-US" sz="1200" dirty="0" smtClean="0"/>
              <a:t>(1994)</a:t>
            </a:r>
            <a:endParaRPr lang="tr-TR" sz="1200" dirty="0" smtClean="0"/>
          </a:p>
          <a:p>
            <a:r>
              <a:rPr lang="en-US" sz="1200" dirty="0" smtClean="0"/>
              <a:t>DORATLİ, N., </a:t>
            </a:r>
            <a:r>
              <a:rPr lang="en-US" sz="1200" dirty="0" err="1" smtClean="0"/>
              <a:t>Hoskara</a:t>
            </a:r>
            <a:r>
              <a:rPr lang="en-US" sz="1200" dirty="0" smtClean="0"/>
              <a:t>, S. O.., </a:t>
            </a:r>
            <a:r>
              <a:rPr lang="en-US" sz="1200" dirty="0" err="1" smtClean="0"/>
              <a:t>Fasli</a:t>
            </a:r>
            <a:r>
              <a:rPr lang="en-US" sz="1200" dirty="0" smtClean="0"/>
              <a:t>, M. “An analytical methodology for revitalization strategies in historic urban quarters: A case study of the walled city of Nicosia, North Cyprus”, </a:t>
            </a:r>
            <a:r>
              <a:rPr lang="en-US" sz="1200" i="1" dirty="0" smtClean="0"/>
              <a:t>Cities</a:t>
            </a:r>
            <a:r>
              <a:rPr lang="en-US" sz="1200" dirty="0" smtClean="0"/>
              <a:t>, 4 329–348 (2004). </a:t>
            </a:r>
            <a:endParaRPr lang="tr-TR" sz="1200" dirty="0" smtClean="0"/>
          </a:p>
          <a:p>
            <a:r>
              <a:rPr lang="en-US" sz="1200" dirty="0" smtClean="0"/>
              <a:t>DOKMECİ, V</a:t>
            </a:r>
            <a:r>
              <a:rPr lang="tr-TR" sz="1200" dirty="0" smtClean="0"/>
              <a:t>.</a:t>
            </a:r>
            <a:r>
              <a:rPr lang="en-US" sz="1200" dirty="0" smtClean="0"/>
              <a:t>, ALTUNBAS, U</a:t>
            </a:r>
            <a:r>
              <a:rPr lang="tr-TR" sz="1200" dirty="0" smtClean="0"/>
              <a:t>.</a:t>
            </a:r>
            <a:r>
              <a:rPr lang="en-US" sz="1200" dirty="0" smtClean="0"/>
              <a:t> AND YAZGİ, B</a:t>
            </a:r>
            <a:r>
              <a:rPr lang="tr-TR" sz="1200" dirty="0" smtClean="0"/>
              <a:t>.</a:t>
            </a:r>
            <a:r>
              <a:rPr lang="en-US" sz="1200" dirty="0" smtClean="0"/>
              <a:t>(2007)'</a:t>
            </a:r>
            <a:r>
              <a:rPr lang="en-US" sz="1200" dirty="0" err="1" smtClean="0"/>
              <a:t>Revitalisation</a:t>
            </a:r>
            <a:r>
              <a:rPr lang="en-US" sz="1200" dirty="0" smtClean="0"/>
              <a:t> of the Main Street of a Distinguished Old</a:t>
            </a:r>
            <a:r>
              <a:rPr lang="tr-TR" sz="1200" dirty="0" smtClean="0"/>
              <a:t> </a:t>
            </a:r>
            <a:r>
              <a:rPr lang="en-US" sz="1200" dirty="0" err="1" smtClean="0"/>
              <a:t>Neighbourhood</a:t>
            </a:r>
            <a:r>
              <a:rPr lang="en-US" sz="1200" dirty="0" smtClean="0"/>
              <a:t> in </a:t>
            </a:r>
            <a:r>
              <a:rPr lang="en-US" sz="1200" dirty="0" err="1" smtClean="0"/>
              <a:t>Istanbul',European</a:t>
            </a:r>
            <a:r>
              <a:rPr lang="en-US" sz="1200" dirty="0" smtClean="0"/>
              <a:t> Planning Studies,15:1,153 — 166</a:t>
            </a:r>
            <a:endParaRPr lang="tr-TR" sz="1200" dirty="0" smtClean="0"/>
          </a:p>
          <a:p>
            <a:r>
              <a:rPr lang="en-US" sz="1200" dirty="0" smtClean="0"/>
              <a:t>KİLİC, </a:t>
            </a:r>
            <a:r>
              <a:rPr lang="en-US" sz="1200" dirty="0" err="1" smtClean="0"/>
              <a:t>S.E.,”</a:t>
            </a:r>
            <a:r>
              <a:rPr lang="en-US" sz="1200" u="sng" dirty="0" err="1" smtClean="0">
                <a:hlinkClick r:id="rId3" tooltip="Click to view this record"/>
              </a:rPr>
              <a:t>Preservation</a:t>
            </a:r>
            <a:r>
              <a:rPr lang="en-US" sz="1200" u="sng" dirty="0" smtClean="0">
                <a:hlinkClick r:id="rId3" tooltip="Click to view this record"/>
              </a:rPr>
              <a:t> Plan Applications for the Historical City Centre, </a:t>
            </a:r>
            <a:r>
              <a:rPr lang="en-US" sz="1200" u="sng" dirty="0" err="1" smtClean="0">
                <a:hlinkClick r:id="rId3" tooltip="Click to view this record"/>
              </a:rPr>
              <a:t>Kemeralti</a:t>
            </a:r>
            <a:r>
              <a:rPr lang="en-US" sz="1200" u="sng" dirty="0" smtClean="0">
                <a:hlinkClick r:id="rId3" tooltip="Click to view this record"/>
              </a:rPr>
              <a:t> (Izmir, Turkey)</a:t>
            </a:r>
            <a:r>
              <a:rPr lang="en-US" sz="1200" dirty="0" smtClean="0"/>
              <a:t>” </a:t>
            </a:r>
            <a:r>
              <a:rPr lang="en-US" sz="1200" i="1" dirty="0" smtClean="0"/>
              <a:t>European Planning Studies</a:t>
            </a:r>
            <a:r>
              <a:rPr lang="en-US" sz="1200" dirty="0" smtClean="0"/>
              <a:t>, 2,  253 – 276 (2008)</a:t>
            </a:r>
            <a:endParaRPr lang="tr-TR" sz="1200" dirty="0" smtClean="0"/>
          </a:p>
          <a:p>
            <a:r>
              <a:rPr lang="en-US" sz="1200" dirty="0" smtClean="0"/>
              <a:t>KIRAYOĞLU, K. 2004, “</a:t>
            </a:r>
            <a:r>
              <a:rPr lang="en-US" sz="1200" dirty="0" err="1" smtClean="0"/>
              <a:t>Bursa’da</a:t>
            </a:r>
            <a:r>
              <a:rPr lang="en-US" sz="1200" dirty="0" smtClean="0"/>
              <a:t> </a:t>
            </a:r>
            <a:r>
              <a:rPr lang="en-US" sz="1200" dirty="0" err="1" smtClean="0"/>
              <a:t>Planlama</a:t>
            </a:r>
            <a:r>
              <a:rPr lang="en-US" sz="1200" dirty="0" smtClean="0"/>
              <a:t> </a:t>
            </a:r>
            <a:r>
              <a:rPr lang="en-US" sz="1200" dirty="0" err="1" smtClean="0"/>
              <a:t>Dönemleri</a:t>
            </a:r>
            <a:r>
              <a:rPr lang="en-US" sz="1200" dirty="0" smtClean="0"/>
              <a:t>, </a:t>
            </a:r>
            <a:r>
              <a:rPr lang="en-US" sz="1200" i="1" dirty="0" err="1" smtClean="0"/>
              <a:t>Bursa’da</a:t>
            </a:r>
            <a:r>
              <a:rPr lang="en-US" sz="1200" i="1" dirty="0" smtClean="0"/>
              <a:t> </a:t>
            </a:r>
            <a:r>
              <a:rPr lang="en-US" sz="1200" i="1" dirty="0" err="1" smtClean="0"/>
              <a:t>Yaşam</a:t>
            </a:r>
            <a:r>
              <a:rPr lang="en-US" sz="1200" dirty="0" smtClean="0"/>
              <a:t>, Ekim’2004, pp.146-158 (2004) </a:t>
            </a:r>
            <a:endParaRPr lang="tr-TR" sz="1200" dirty="0" smtClean="0"/>
          </a:p>
          <a:p>
            <a:r>
              <a:rPr lang="en-US" sz="1200" dirty="0" smtClean="0"/>
              <a:t>LEW A. Authenticity and Sense of Place in the Tourism Development Experience of Older Retail Districts’’.</a:t>
            </a:r>
            <a:r>
              <a:rPr lang="en-US" sz="1200" i="1" dirty="0" smtClean="0"/>
              <a:t> Journal of Travel Research</a:t>
            </a:r>
            <a:r>
              <a:rPr lang="en-US" sz="1200" dirty="0" smtClean="0"/>
              <a:t> 27 (4), 15-22(1989)  </a:t>
            </a:r>
            <a:endParaRPr lang="tr-TR" sz="1200" dirty="0" smtClean="0"/>
          </a:p>
          <a:p>
            <a:r>
              <a:rPr lang="tr-TR" sz="1200" dirty="0" smtClean="0"/>
              <a:t>LİSTOKİN, D., </a:t>
            </a:r>
            <a:r>
              <a:rPr lang="tr-TR" sz="1200" dirty="0" err="1" smtClean="0"/>
              <a:t>Listokin</a:t>
            </a:r>
            <a:r>
              <a:rPr lang="tr-TR" sz="1200" dirty="0" smtClean="0"/>
              <a:t> B., </a:t>
            </a:r>
            <a:r>
              <a:rPr lang="tr-TR" sz="1200" dirty="0" err="1" smtClean="0"/>
              <a:t>Lahr</a:t>
            </a:r>
            <a:r>
              <a:rPr lang="tr-TR" sz="1200" dirty="0" smtClean="0"/>
              <a:t>, M. </a:t>
            </a:r>
            <a:r>
              <a:rPr lang="tr-TR" sz="1200" dirty="0" err="1" smtClean="0"/>
              <a:t>The</a:t>
            </a:r>
            <a:r>
              <a:rPr lang="tr-TR" sz="1200" dirty="0" smtClean="0"/>
              <a:t> </a:t>
            </a:r>
            <a:r>
              <a:rPr lang="tr-TR" sz="1200" dirty="0" err="1" smtClean="0"/>
              <a:t>Contributions</a:t>
            </a:r>
            <a:r>
              <a:rPr lang="tr-TR" sz="1200" dirty="0" smtClean="0"/>
              <a:t> of </a:t>
            </a:r>
            <a:r>
              <a:rPr lang="tr-TR" sz="1200" dirty="0" err="1" smtClean="0"/>
              <a:t>Historic</a:t>
            </a:r>
            <a:r>
              <a:rPr lang="tr-TR" sz="1200" dirty="0" smtClean="0"/>
              <a:t> </a:t>
            </a:r>
            <a:r>
              <a:rPr lang="tr-TR" sz="1200" dirty="0" err="1" smtClean="0"/>
              <a:t>Preservation</a:t>
            </a:r>
            <a:r>
              <a:rPr lang="tr-TR" sz="1200" dirty="0" smtClean="0"/>
              <a:t> </a:t>
            </a:r>
            <a:r>
              <a:rPr lang="tr-TR" sz="1200" dirty="0" err="1" smtClean="0"/>
              <a:t>to</a:t>
            </a:r>
            <a:r>
              <a:rPr lang="tr-TR" sz="1200" dirty="0" smtClean="0"/>
              <a:t> </a:t>
            </a:r>
            <a:r>
              <a:rPr lang="tr-TR" sz="1200" dirty="0" err="1" smtClean="0"/>
              <a:t>Housing</a:t>
            </a:r>
            <a:r>
              <a:rPr lang="tr-TR" sz="1200" dirty="0" smtClean="0"/>
              <a:t> </a:t>
            </a:r>
            <a:r>
              <a:rPr lang="tr-TR" sz="1200" dirty="0" err="1" smtClean="0"/>
              <a:t>and</a:t>
            </a:r>
            <a:r>
              <a:rPr lang="tr-TR" sz="1200" dirty="0" smtClean="0"/>
              <a:t> </a:t>
            </a:r>
            <a:r>
              <a:rPr lang="tr-TR" sz="1200" dirty="0" err="1" smtClean="0"/>
              <a:t>Economic</a:t>
            </a:r>
            <a:r>
              <a:rPr lang="tr-TR" sz="1200" dirty="0" smtClean="0"/>
              <a:t> </a:t>
            </a:r>
            <a:r>
              <a:rPr lang="tr-TR" sz="1200" dirty="0" err="1" smtClean="0"/>
              <a:t>Development</a:t>
            </a:r>
            <a:r>
              <a:rPr lang="tr-TR" sz="1200" dirty="0" smtClean="0"/>
              <a:t>, </a:t>
            </a:r>
            <a:r>
              <a:rPr lang="tr-TR" sz="1200" i="1" dirty="0" err="1" smtClean="0"/>
              <a:t>Housing</a:t>
            </a:r>
            <a:r>
              <a:rPr lang="tr-TR" sz="1200" i="1" dirty="0" smtClean="0"/>
              <a:t> </a:t>
            </a:r>
            <a:r>
              <a:rPr lang="tr-TR" sz="1200" i="1" dirty="0" err="1" smtClean="0"/>
              <a:t>Policy</a:t>
            </a:r>
            <a:r>
              <a:rPr lang="tr-TR" sz="1200" i="1" dirty="0" smtClean="0"/>
              <a:t> </a:t>
            </a:r>
            <a:r>
              <a:rPr lang="tr-TR" sz="1200" i="1" dirty="0" err="1" smtClean="0"/>
              <a:t>Debate</a:t>
            </a:r>
            <a:r>
              <a:rPr lang="tr-TR" sz="1200" dirty="0" smtClean="0"/>
              <a:t> 9(3), 431-475(1998)</a:t>
            </a:r>
          </a:p>
          <a:p>
            <a:r>
              <a:rPr lang="tr-TR" sz="1200" dirty="0" smtClean="0"/>
              <a:t>MEDWAY, D. </a:t>
            </a:r>
            <a:r>
              <a:rPr lang="tr-TR" sz="1200" dirty="0" err="1" smtClean="0"/>
              <a:t>Warnaby</a:t>
            </a:r>
            <a:r>
              <a:rPr lang="tr-TR" sz="1200" dirty="0" smtClean="0"/>
              <a:t>, G. </a:t>
            </a:r>
            <a:r>
              <a:rPr lang="tr-TR" sz="1200" dirty="0" err="1" smtClean="0"/>
              <a:t>Bennison</a:t>
            </a:r>
            <a:r>
              <a:rPr lang="tr-TR" sz="1200" dirty="0" smtClean="0"/>
              <a:t>, D. </a:t>
            </a:r>
            <a:r>
              <a:rPr lang="tr-TR" sz="1200" dirty="0" err="1" smtClean="0"/>
              <a:t>Alexander</a:t>
            </a:r>
            <a:r>
              <a:rPr lang="tr-TR" sz="1200" dirty="0" smtClean="0"/>
              <a:t>, A. </a:t>
            </a:r>
            <a:r>
              <a:rPr lang="tr-TR" sz="1200" dirty="0" err="1" smtClean="0"/>
              <a:t>Reasons</a:t>
            </a:r>
            <a:r>
              <a:rPr lang="tr-TR" sz="1200" dirty="0" smtClean="0"/>
              <a:t> </a:t>
            </a:r>
            <a:r>
              <a:rPr lang="tr-TR" sz="1200" dirty="0" err="1" smtClean="0"/>
              <a:t>for</a:t>
            </a:r>
            <a:r>
              <a:rPr lang="tr-TR" sz="1200" dirty="0" smtClean="0"/>
              <a:t> </a:t>
            </a:r>
            <a:r>
              <a:rPr lang="tr-TR" sz="1200" dirty="0" err="1" smtClean="0"/>
              <a:t>retailers</a:t>
            </a:r>
            <a:r>
              <a:rPr lang="tr-TR" sz="1200" dirty="0" smtClean="0"/>
              <a:t>’ </a:t>
            </a:r>
            <a:r>
              <a:rPr lang="tr-TR" sz="1200" dirty="0" err="1" smtClean="0"/>
              <a:t>involvement</a:t>
            </a:r>
            <a:r>
              <a:rPr lang="tr-TR" sz="1200" dirty="0" smtClean="0"/>
              <a:t> in </a:t>
            </a:r>
            <a:r>
              <a:rPr lang="tr-TR" sz="1200" dirty="0" err="1" smtClean="0"/>
              <a:t>town</a:t>
            </a:r>
            <a:r>
              <a:rPr lang="tr-TR" sz="1200" dirty="0" smtClean="0"/>
              <a:t> </a:t>
            </a:r>
            <a:r>
              <a:rPr lang="tr-TR" sz="1200" dirty="0" err="1" smtClean="0"/>
              <a:t>centre</a:t>
            </a:r>
            <a:r>
              <a:rPr lang="tr-TR" sz="1200" dirty="0" smtClean="0"/>
              <a:t> </a:t>
            </a:r>
            <a:r>
              <a:rPr lang="tr-TR" sz="1200" dirty="0" err="1" smtClean="0"/>
              <a:t>management</a:t>
            </a:r>
            <a:r>
              <a:rPr lang="tr-TR" sz="1200" dirty="0" smtClean="0"/>
              <a:t>, </a:t>
            </a:r>
            <a:r>
              <a:rPr lang="tr-TR" sz="1200" u="sng" dirty="0" err="1" smtClean="0">
                <a:hlinkClick r:id="rId4" tooltip="International Journal of Retail &amp; Distribution Management."/>
              </a:rPr>
              <a:t>International</a:t>
            </a:r>
            <a:r>
              <a:rPr lang="tr-TR" sz="1200" u="sng" dirty="0" smtClean="0">
                <a:hlinkClick r:id="rId4" tooltip="International Journal of Retail &amp; Distribution Management."/>
              </a:rPr>
              <a:t> </a:t>
            </a:r>
            <a:r>
              <a:rPr lang="tr-TR" sz="1200" u="sng" dirty="0" err="1" smtClean="0">
                <a:hlinkClick r:id="rId4" tooltip="International Journal of Retail &amp; Distribution Management."/>
              </a:rPr>
              <a:t>Journal</a:t>
            </a:r>
            <a:r>
              <a:rPr lang="tr-TR" sz="1200" u="sng" dirty="0" smtClean="0">
                <a:hlinkClick r:id="rId4" tooltip="International Journal of Retail &amp; Distribution Management."/>
              </a:rPr>
              <a:t> of </a:t>
            </a:r>
            <a:r>
              <a:rPr lang="tr-TR" sz="1200" u="sng" dirty="0" err="1" smtClean="0">
                <a:hlinkClick r:id="rId4" tooltip="International Journal of Retail &amp; Distribution Management."/>
              </a:rPr>
              <a:t>Retail</a:t>
            </a:r>
            <a:r>
              <a:rPr lang="tr-TR" sz="1200" u="sng" dirty="0" smtClean="0">
                <a:hlinkClick r:id="rId4" tooltip="International Journal of Retail &amp; Distribution Management."/>
              </a:rPr>
              <a:t> &amp; </a:t>
            </a:r>
            <a:r>
              <a:rPr lang="tr-TR" sz="1200" u="sng" dirty="0" err="1" smtClean="0">
                <a:hlinkClick r:id="rId4" tooltip="International Journal of Retail &amp; Distribution Management."/>
              </a:rPr>
              <a:t>Distribution</a:t>
            </a:r>
            <a:r>
              <a:rPr lang="tr-TR" sz="1200" u="sng" dirty="0" smtClean="0">
                <a:hlinkClick r:id="rId4" tooltip="International Journal of Retail &amp; Distribution Management."/>
              </a:rPr>
              <a:t> </a:t>
            </a:r>
            <a:r>
              <a:rPr lang="tr-TR" sz="1200" u="sng" dirty="0" err="1" smtClean="0">
                <a:hlinkClick r:id="rId4" tooltip="International Journal of Retail &amp; Distribution Management."/>
              </a:rPr>
              <a:t>Management</a:t>
            </a:r>
            <a:r>
              <a:rPr lang="tr-TR" sz="1200" dirty="0" smtClean="0"/>
              <a:t> 8368 – 378 (2000).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KAYNAKLAR:</a:t>
            </a:r>
            <a:endParaRPr lang="tr-TR" dirty="0"/>
          </a:p>
        </p:txBody>
      </p:sp>
      <p:sp>
        <p:nvSpPr>
          <p:cNvPr id="3" name="2 İçerik Yer Tutucusu"/>
          <p:cNvSpPr>
            <a:spLocks noGrp="1"/>
          </p:cNvSpPr>
          <p:nvPr>
            <p:ph sz="quarter" idx="1"/>
          </p:nvPr>
        </p:nvSpPr>
        <p:spPr/>
        <p:txBody>
          <a:bodyPr>
            <a:normAutofit fontScale="25000" lnSpcReduction="20000"/>
          </a:bodyPr>
          <a:lstStyle/>
          <a:p>
            <a:r>
              <a:rPr lang="en-US" sz="4800" dirty="0" smtClean="0"/>
              <a:t>OFFİCE OF THE DEPUTY PRİME MİNİSTER Consultation on Draft Planning Policy Statement 6: Planning for Town </a:t>
            </a:r>
            <a:r>
              <a:rPr lang="en-US" sz="4800" dirty="0" err="1" smtClean="0"/>
              <a:t>Centres</a:t>
            </a:r>
            <a:r>
              <a:rPr lang="en-US" sz="4800" dirty="0" smtClean="0"/>
              <a:t>,(2003) (http://odpm.gov.uk/stellnet/groups/ </a:t>
            </a:r>
            <a:r>
              <a:rPr lang="en-US" sz="4800" dirty="0" err="1" smtClean="0"/>
              <a:t>odpm_planning</a:t>
            </a:r>
            <a:r>
              <a:rPr lang="en-US" sz="4800" dirty="0" smtClean="0"/>
              <a:t>/documents/page/odpm_plan026232.</a:t>
            </a:r>
            <a:endParaRPr lang="tr-TR" sz="4800" dirty="0" smtClean="0"/>
          </a:p>
          <a:p>
            <a:r>
              <a:rPr lang="en-US" sz="4800" dirty="0" smtClean="0"/>
              <a:t>ORUÇ, D.  </a:t>
            </a:r>
            <a:r>
              <a:rPr lang="en-US" sz="4800" dirty="0" err="1" smtClean="0"/>
              <a:t>Giritlioğlu</a:t>
            </a:r>
            <a:r>
              <a:rPr lang="en-US" sz="4800" dirty="0" smtClean="0"/>
              <a:t> C. </a:t>
            </a:r>
            <a:r>
              <a:rPr lang="en-US" sz="4800" dirty="0" err="1" smtClean="0"/>
              <a:t>Şehir</a:t>
            </a:r>
            <a:r>
              <a:rPr lang="en-US" sz="4800" dirty="0" smtClean="0"/>
              <a:t> </a:t>
            </a:r>
            <a:r>
              <a:rPr lang="en-US" sz="4800" dirty="0" err="1" smtClean="0"/>
              <a:t>eski</a:t>
            </a:r>
            <a:r>
              <a:rPr lang="en-US" sz="4800" dirty="0" smtClean="0"/>
              <a:t> </a:t>
            </a:r>
            <a:r>
              <a:rPr lang="en-US" sz="4800" dirty="0" err="1" smtClean="0"/>
              <a:t>merkezlerinde</a:t>
            </a:r>
            <a:r>
              <a:rPr lang="en-US" sz="4800" dirty="0" smtClean="0"/>
              <a:t> </a:t>
            </a:r>
            <a:r>
              <a:rPr lang="en-US" sz="4800" dirty="0" err="1" smtClean="0"/>
              <a:t>yeniden</a:t>
            </a:r>
            <a:r>
              <a:rPr lang="en-US" sz="4800" dirty="0" smtClean="0"/>
              <a:t> </a:t>
            </a:r>
            <a:r>
              <a:rPr lang="en-US" sz="4800" dirty="0" err="1" smtClean="0"/>
              <a:t>canlandırma</a:t>
            </a:r>
            <a:r>
              <a:rPr lang="en-US" sz="4800" dirty="0" smtClean="0"/>
              <a:t>: </a:t>
            </a:r>
            <a:r>
              <a:rPr lang="en-US" sz="4800" dirty="0" err="1" smtClean="0"/>
              <a:t>İstanbul-Eminönü</a:t>
            </a:r>
            <a:r>
              <a:rPr lang="en-US" sz="4800" dirty="0" smtClean="0"/>
              <a:t> </a:t>
            </a:r>
            <a:r>
              <a:rPr lang="en-US" sz="4800" dirty="0" err="1" smtClean="0"/>
              <a:t>örneği</a:t>
            </a:r>
            <a:r>
              <a:rPr lang="en-US" sz="4800" dirty="0" smtClean="0"/>
              <a:t>, </a:t>
            </a:r>
            <a:r>
              <a:rPr lang="en-US" sz="4800" dirty="0" err="1" smtClean="0"/>
              <a:t>itüdergisi</a:t>
            </a:r>
            <a:r>
              <a:rPr lang="en-US" sz="4800" dirty="0" smtClean="0"/>
              <a:t>/</a:t>
            </a:r>
            <a:r>
              <a:rPr lang="en-US" sz="4800" i="1" dirty="0" smtClean="0"/>
              <a:t>a </a:t>
            </a:r>
            <a:r>
              <a:rPr lang="en-US" sz="4800" dirty="0" err="1" smtClean="0"/>
              <a:t>mimarlık</a:t>
            </a:r>
            <a:r>
              <a:rPr lang="en-US" sz="4800" dirty="0" smtClean="0"/>
              <a:t>, </a:t>
            </a:r>
            <a:r>
              <a:rPr lang="en-US" sz="4800" dirty="0" err="1" smtClean="0"/>
              <a:t>planlama</a:t>
            </a:r>
            <a:r>
              <a:rPr lang="en-US" sz="4800" dirty="0" smtClean="0"/>
              <a:t>, </a:t>
            </a:r>
            <a:r>
              <a:rPr lang="en-US" sz="4800" dirty="0" err="1" smtClean="0"/>
              <a:t>tasarım</a:t>
            </a:r>
            <a:r>
              <a:rPr lang="en-US" sz="4800" dirty="0" smtClean="0"/>
              <a:t>, 5(2), 231-239 (2006)</a:t>
            </a:r>
            <a:endParaRPr lang="tr-TR" sz="4800" dirty="0" smtClean="0"/>
          </a:p>
          <a:p>
            <a:r>
              <a:rPr lang="en-US" sz="4800" dirty="0" smtClean="0"/>
              <a:t>RAVENSCROFT, N. The vitality and viability of town </a:t>
            </a:r>
            <a:r>
              <a:rPr lang="en-US" sz="4800" dirty="0" err="1" smtClean="0"/>
              <a:t>centres</a:t>
            </a:r>
            <a:r>
              <a:rPr lang="en-US" sz="4800" dirty="0" smtClean="0"/>
              <a:t>. </a:t>
            </a:r>
            <a:r>
              <a:rPr lang="en-US" sz="4800" i="1" dirty="0" smtClean="0"/>
              <a:t>Urban Studies</a:t>
            </a:r>
            <a:r>
              <a:rPr lang="en-US" sz="4800" dirty="0" smtClean="0"/>
              <a:t>, </a:t>
            </a:r>
            <a:r>
              <a:rPr lang="en-US" sz="4800" i="1" dirty="0" smtClean="0"/>
              <a:t>37</a:t>
            </a:r>
            <a:r>
              <a:rPr lang="en-US" sz="4800" dirty="0" smtClean="0"/>
              <a:t>, 2533–2549., (2000). </a:t>
            </a:r>
            <a:endParaRPr lang="tr-TR" sz="4800" dirty="0" smtClean="0"/>
          </a:p>
          <a:p>
            <a:r>
              <a:rPr lang="en-US" sz="4800" dirty="0" smtClean="0"/>
              <a:t>REEVE, A (2004) Town centre management: developing a research agenda in an emerging field. Urban Design International 9(3), 133–150 (2004).</a:t>
            </a:r>
            <a:endParaRPr lang="tr-TR" sz="4800" dirty="0" smtClean="0"/>
          </a:p>
          <a:p>
            <a:r>
              <a:rPr lang="en-US" sz="4800" dirty="0" smtClean="0"/>
              <a:t>RIBEIRO, F.L. </a:t>
            </a:r>
            <a:r>
              <a:rPr lang="tr-TR" sz="4800" dirty="0" smtClean="0"/>
              <a:t>Urban </a:t>
            </a:r>
            <a:r>
              <a:rPr lang="tr-TR" sz="4800" dirty="0" err="1" smtClean="0"/>
              <a:t>Regeneration</a:t>
            </a:r>
            <a:r>
              <a:rPr lang="tr-TR" sz="4800" dirty="0" smtClean="0"/>
              <a:t> </a:t>
            </a:r>
            <a:r>
              <a:rPr lang="tr-TR" sz="4800" dirty="0" err="1" smtClean="0"/>
              <a:t>Economics</a:t>
            </a:r>
            <a:r>
              <a:rPr lang="tr-TR" sz="4800" dirty="0" smtClean="0"/>
              <a:t>: </a:t>
            </a:r>
            <a:r>
              <a:rPr lang="tr-TR" sz="4800" dirty="0" err="1" smtClean="0"/>
              <a:t>The</a:t>
            </a:r>
            <a:r>
              <a:rPr lang="tr-TR" sz="4800" dirty="0" smtClean="0"/>
              <a:t> </a:t>
            </a:r>
            <a:r>
              <a:rPr lang="tr-TR" sz="4800" dirty="0" err="1" smtClean="0"/>
              <a:t>Case</a:t>
            </a:r>
            <a:r>
              <a:rPr lang="tr-TR" sz="4800" dirty="0" smtClean="0"/>
              <a:t> of </a:t>
            </a:r>
            <a:r>
              <a:rPr lang="tr-TR" sz="4800" dirty="0" err="1" smtClean="0"/>
              <a:t>Lisbon's</a:t>
            </a:r>
            <a:r>
              <a:rPr lang="tr-TR" sz="4800" dirty="0" smtClean="0"/>
              <a:t> </a:t>
            </a:r>
            <a:r>
              <a:rPr lang="tr-TR" sz="4800" dirty="0" err="1" smtClean="0"/>
              <a:t>Old</a:t>
            </a:r>
            <a:r>
              <a:rPr lang="tr-TR" sz="4800" dirty="0" smtClean="0"/>
              <a:t> </a:t>
            </a:r>
            <a:r>
              <a:rPr lang="tr-TR" sz="4800" dirty="0" err="1" smtClean="0"/>
              <a:t>Downtown</a:t>
            </a:r>
            <a:r>
              <a:rPr lang="tr-TR" sz="4800" dirty="0" smtClean="0"/>
              <a:t> , </a:t>
            </a:r>
            <a:r>
              <a:rPr lang="tr-TR" sz="4800" dirty="0" err="1" smtClean="0">
                <a:hlinkClick r:id="rId2"/>
              </a:rPr>
              <a:t>International</a:t>
            </a:r>
            <a:r>
              <a:rPr lang="tr-TR" sz="4800" dirty="0" smtClean="0">
                <a:hlinkClick r:id="rId2"/>
              </a:rPr>
              <a:t> </a:t>
            </a:r>
            <a:r>
              <a:rPr lang="tr-TR" sz="4800" dirty="0" err="1" smtClean="0">
                <a:hlinkClick r:id="rId2"/>
              </a:rPr>
              <a:t>Journal</a:t>
            </a:r>
            <a:r>
              <a:rPr lang="tr-TR" sz="4800" dirty="0" smtClean="0">
                <a:hlinkClick r:id="rId2"/>
              </a:rPr>
              <a:t> of </a:t>
            </a:r>
            <a:r>
              <a:rPr lang="tr-TR" sz="4800" dirty="0" err="1" smtClean="0">
                <a:hlinkClick r:id="rId2"/>
              </a:rPr>
              <a:t>Strategic</a:t>
            </a:r>
            <a:r>
              <a:rPr lang="tr-TR" sz="4800" dirty="0" smtClean="0">
                <a:hlinkClick r:id="rId2"/>
              </a:rPr>
              <a:t> </a:t>
            </a:r>
            <a:r>
              <a:rPr lang="tr-TR" sz="4800" dirty="0" err="1" smtClean="0">
                <a:hlinkClick r:id="rId2"/>
              </a:rPr>
              <a:t>Property</a:t>
            </a:r>
            <a:r>
              <a:rPr lang="tr-TR" sz="4800" dirty="0" smtClean="0">
                <a:hlinkClick r:id="rId2"/>
              </a:rPr>
              <a:t> </a:t>
            </a:r>
            <a:r>
              <a:rPr lang="tr-TR" sz="4800" dirty="0" err="1" smtClean="0">
                <a:hlinkClick r:id="rId2"/>
              </a:rPr>
              <a:t>Management</a:t>
            </a:r>
            <a:r>
              <a:rPr lang="tr-TR" sz="4800" dirty="0" smtClean="0"/>
              <a:t>  12 (3)203-213</a:t>
            </a:r>
            <a:r>
              <a:rPr lang="tr-TR" sz="4800" i="1" dirty="0" smtClean="0"/>
              <a:t>, (2008).</a:t>
            </a:r>
            <a:endParaRPr lang="tr-TR" sz="4800" dirty="0" smtClean="0"/>
          </a:p>
          <a:p>
            <a:r>
              <a:rPr lang="en-US" sz="4800" dirty="0" smtClean="0"/>
              <a:t>SCHILLER R, Vitality and Viability: Challenge to the Town Centre, International Journal of Retail &amp; Distribution </a:t>
            </a:r>
            <a:endParaRPr lang="tr-TR" sz="4800" dirty="0" smtClean="0"/>
          </a:p>
          <a:p>
            <a:r>
              <a:rPr lang="en-US" sz="4800" dirty="0" smtClean="0"/>
              <a:t>Management,. 22 (6) 46 – 50, 1994.</a:t>
            </a:r>
            <a:endParaRPr lang="tr-TR" sz="4800" dirty="0" smtClean="0"/>
          </a:p>
          <a:p>
            <a:r>
              <a:rPr lang="en-US" sz="4800" dirty="0" smtClean="0"/>
              <a:t>SCOTLAND, </a:t>
            </a:r>
            <a:r>
              <a:rPr lang="en-US" sz="4800" i="1" dirty="0" smtClean="0"/>
              <a:t>Town Centre and Retailing Methodologies Working Paper 1 Literature Review</a:t>
            </a:r>
            <a:r>
              <a:rPr lang="en-US" sz="4800" dirty="0" smtClean="0"/>
              <a:t>(2007)</a:t>
            </a:r>
            <a:r>
              <a:rPr lang="en-US" sz="4800" i="1" dirty="0" smtClean="0"/>
              <a:t> (</a:t>
            </a:r>
            <a:r>
              <a:rPr lang="en-US" sz="4800" u="sng" dirty="0" smtClean="0">
                <a:hlinkClick r:id="rId3"/>
              </a:rPr>
              <a:t>http://www.scotland.gov.uk/Publications/2007/12/20105342/0</a:t>
            </a:r>
            <a:r>
              <a:rPr lang="en-US" sz="4800" dirty="0" smtClean="0"/>
              <a:t>)</a:t>
            </a:r>
            <a:endParaRPr lang="tr-TR" sz="4800" dirty="0" smtClean="0"/>
          </a:p>
          <a:p>
            <a:r>
              <a:rPr lang="en-US" sz="4800" dirty="0" smtClean="0"/>
              <a:t>SCOTTISH EXECUTİVE DEVELOPMENT DEPARTMENT, Planning Advice Note 59: Improving Town </a:t>
            </a:r>
            <a:r>
              <a:rPr lang="en-US" sz="4800" dirty="0" err="1" smtClean="0"/>
              <a:t>Centres</a:t>
            </a:r>
            <a:r>
              <a:rPr lang="en-US" sz="4800" dirty="0" smtClean="0"/>
              <a:t> , (1999).</a:t>
            </a:r>
            <a:endParaRPr lang="tr-TR" sz="4800" dirty="0" smtClean="0"/>
          </a:p>
          <a:p>
            <a:r>
              <a:rPr lang="en-US" sz="4800" dirty="0" smtClean="0"/>
              <a:t>SCOTTISH EXECUTİVE DEVELOPMENT DEPARTMENT, Scottish Planning Policy 8 </a:t>
            </a:r>
            <a:r>
              <a:rPr lang="en-US" sz="4800" dirty="0" err="1" smtClean="0"/>
              <a:t>TownCentres</a:t>
            </a:r>
            <a:r>
              <a:rPr lang="en-US" sz="4800" dirty="0" smtClean="0"/>
              <a:t> and Retailing (2006).</a:t>
            </a:r>
            <a:endParaRPr lang="tr-TR" sz="4800" dirty="0" smtClean="0"/>
          </a:p>
          <a:p>
            <a:r>
              <a:rPr lang="en-US" sz="4800" dirty="0" smtClean="0"/>
              <a:t>T.C. BAYINDIRLIK BAKANLIĞI, KENTGES- </a:t>
            </a:r>
            <a:r>
              <a:rPr lang="en-US" sz="4800" dirty="0" err="1" smtClean="0"/>
              <a:t>Kentsel</a:t>
            </a:r>
            <a:r>
              <a:rPr lang="en-US" sz="4800" dirty="0" smtClean="0"/>
              <a:t> </a:t>
            </a:r>
            <a:r>
              <a:rPr lang="en-US" sz="4800" dirty="0" err="1" smtClean="0"/>
              <a:t>Gelişim</a:t>
            </a:r>
            <a:r>
              <a:rPr lang="en-US" sz="4800" dirty="0" smtClean="0"/>
              <a:t> </a:t>
            </a:r>
            <a:r>
              <a:rPr lang="en-US" sz="4800" dirty="0" err="1" smtClean="0"/>
              <a:t>Stratejileir</a:t>
            </a:r>
            <a:r>
              <a:rPr lang="en-US" sz="4800" dirty="0" smtClean="0"/>
              <a:t> </a:t>
            </a:r>
            <a:r>
              <a:rPr lang="en-US" sz="4800" dirty="0" err="1" smtClean="0"/>
              <a:t>Raporu</a:t>
            </a:r>
            <a:r>
              <a:rPr lang="en-US" sz="4800" dirty="0" smtClean="0"/>
              <a:t>, Ankara(2009).</a:t>
            </a:r>
            <a:endParaRPr lang="tr-TR" sz="4800" dirty="0" smtClean="0"/>
          </a:p>
          <a:p>
            <a:r>
              <a:rPr lang="en-US" sz="4800" dirty="0" smtClean="0"/>
              <a:t>T.C. BAYINDIRLIK BAKANLIĞI, </a:t>
            </a:r>
            <a:r>
              <a:rPr lang="en-US" sz="4800" dirty="0" err="1" smtClean="0"/>
              <a:t>Kentleşme</a:t>
            </a:r>
            <a:r>
              <a:rPr lang="en-US" sz="4800" dirty="0" smtClean="0"/>
              <a:t> Şurası-2009, </a:t>
            </a:r>
            <a:r>
              <a:rPr lang="en-US" sz="4800" dirty="0" err="1" smtClean="0"/>
              <a:t>Kentsel</a:t>
            </a:r>
            <a:r>
              <a:rPr lang="en-US" sz="4800" dirty="0" smtClean="0"/>
              <a:t> </a:t>
            </a:r>
            <a:r>
              <a:rPr lang="en-US" sz="4800" dirty="0" err="1" smtClean="0"/>
              <a:t>miras</a:t>
            </a:r>
            <a:r>
              <a:rPr lang="en-US" sz="4800" dirty="0" smtClean="0"/>
              <a:t>, </a:t>
            </a:r>
            <a:r>
              <a:rPr lang="en-US" sz="4800" dirty="0" err="1" smtClean="0"/>
              <a:t>mekân</a:t>
            </a:r>
            <a:r>
              <a:rPr lang="en-US" sz="4800" dirty="0" smtClean="0"/>
              <a:t> </a:t>
            </a:r>
            <a:r>
              <a:rPr lang="en-US" sz="4800" dirty="0" err="1" smtClean="0"/>
              <a:t>kalitesi</a:t>
            </a:r>
            <a:r>
              <a:rPr lang="en-US" sz="4800" dirty="0" smtClean="0"/>
              <a:t> </a:t>
            </a:r>
            <a:r>
              <a:rPr lang="en-US" sz="4800" dirty="0" err="1" smtClean="0"/>
              <a:t>ve</a:t>
            </a:r>
            <a:r>
              <a:rPr lang="en-US" sz="4800" dirty="0" smtClean="0"/>
              <a:t> </a:t>
            </a:r>
            <a:r>
              <a:rPr lang="en-US" sz="4800" dirty="0" err="1" smtClean="0"/>
              <a:t>kentsel</a:t>
            </a:r>
            <a:r>
              <a:rPr lang="en-US" sz="4800" dirty="0" smtClean="0"/>
              <a:t> </a:t>
            </a:r>
            <a:r>
              <a:rPr lang="en-US" sz="4800" dirty="0" err="1" smtClean="0"/>
              <a:t>tasarım</a:t>
            </a:r>
            <a:r>
              <a:rPr lang="en-US" sz="4800" dirty="0" smtClean="0"/>
              <a:t> </a:t>
            </a:r>
            <a:r>
              <a:rPr lang="en-US" sz="4800" dirty="0" err="1" smtClean="0"/>
              <a:t>komisyonu</a:t>
            </a:r>
            <a:r>
              <a:rPr lang="en-US" sz="4800" dirty="0" smtClean="0"/>
              <a:t> </a:t>
            </a:r>
            <a:r>
              <a:rPr lang="en-US" sz="4800" dirty="0" err="1" smtClean="0"/>
              <a:t>raporu</a:t>
            </a:r>
            <a:r>
              <a:rPr lang="en-US" sz="4800" dirty="0" smtClean="0"/>
              <a:t> , Ankara(2009).</a:t>
            </a:r>
            <a:endParaRPr lang="tr-TR" sz="4800" dirty="0" smtClean="0"/>
          </a:p>
          <a:p>
            <a:r>
              <a:rPr lang="en-US" sz="4800" dirty="0" smtClean="0"/>
              <a:t>T.C. KÜLTÜR VE TURİZM BAKANLIĞI,  Alan </a:t>
            </a:r>
            <a:r>
              <a:rPr lang="en-US" sz="4800" dirty="0" err="1" smtClean="0"/>
              <a:t>Yönetimi</a:t>
            </a:r>
            <a:r>
              <a:rPr lang="en-US" sz="4800" dirty="0" smtClean="0"/>
              <a:t> </a:t>
            </a:r>
            <a:r>
              <a:rPr lang="en-US" sz="4800" dirty="0" err="1" smtClean="0"/>
              <a:t>ile</a:t>
            </a:r>
            <a:r>
              <a:rPr lang="en-US" sz="4800" dirty="0" smtClean="0"/>
              <a:t> </a:t>
            </a:r>
            <a:r>
              <a:rPr lang="en-US" sz="4800" dirty="0" err="1" smtClean="0"/>
              <a:t>Anıt</a:t>
            </a:r>
            <a:r>
              <a:rPr lang="en-US" sz="4800" dirty="0" smtClean="0"/>
              <a:t> </a:t>
            </a:r>
            <a:r>
              <a:rPr lang="en-US" sz="4800" dirty="0" err="1" smtClean="0"/>
              <a:t>Eser</a:t>
            </a:r>
            <a:r>
              <a:rPr lang="en-US" sz="4800" dirty="0" smtClean="0"/>
              <a:t> </a:t>
            </a:r>
            <a:r>
              <a:rPr lang="en-US" sz="4800" dirty="0" err="1" smtClean="0"/>
              <a:t>Kurulunun</a:t>
            </a:r>
            <a:r>
              <a:rPr lang="en-US" sz="4800" dirty="0" smtClean="0"/>
              <a:t> </a:t>
            </a:r>
            <a:r>
              <a:rPr lang="en-US" sz="4800" dirty="0" err="1" smtClean="0"/>
              <a:t>Kuruluş</a:t>
            </a:r>
            <a:r>
              <a:rPr lang="en-US" sz="4800" dirty="0" smtClean="0"/>
              <a:t> </a:t>
            </a:r>
            <a:r>
              <a:rPr lang="en-US" sz="4800" dirty="0" err="1" smtClean="0"/>
              <a:t>ve</a:t>
            </a:r>
            <a:r>
              <a:rPr lang="en-US" sz="4800" dirty="0" smtClean="0"/>
              <a:t> </a:t>
            </a:r>
            <a:r>
              <a:rPr lang="en-US" sz="4800" dirty="0" err="1" smtClean="0"/>
              <a:t>Görevleri</a:t>
            </a:r>
            <a:r>
              <a:rPr lang="en-US" sz="4800" dirty="0" smtClean="0"/>
              <a:t> </a:t>
            </a:r>
            <a:r>
              <a:rPr lang="en-US" sz="4800" dirty="0" err="1" smtClean="0"/>
              <a:t>ileYönetim</a:t>
            </a:r>
            <a:r>
              <a:rPr lang="en-US" sz="4800" dirty="0" smtClean="0"/>
              <a:t> </a:t>
            </a:r>
            <a:r>
              <a:rPr lang="en-US" sz="4800" dirty="0" err="1" smtClean="0"/>
              <a:t>Alanlarının</a:t>
            </a:r>
            <a:r>
              <a:rPr lang="en-US" sz="4800" dirty="0" smtClean="0"/>
              <a:t> </a:t>
            </a:r>
            <a:r>
              <a:rPr lang="en-US" sz="4800" dirty="0" err="1" smtClean="0"/>
              <a:t>Belirlenmesine</a:t>
            </a:r>
            <a:r>
              <a:rPr lang="en-US" sz="4800" dirty="0" smtClean="0"/>
              <a:t> </a:t>
            </a:r>
            <a:r>
              <a:rPr lang="en-US" sz="4800" dirty="0" err="1" smtClean="0"/>
              <a:t>İlişkin</a:t>
            </a:r>
            <a:r>
              <a:rPr lang="en-US" sz="4800" dirty="0" smtClean="0"/>
              <a:t> </a:t>
            </a:r>
            <a:r>
              <a:rPr lang="en-US" sz="4800" dirty="0" err="1" smtClean="0"/>
              <a:t>Usul</a:t>
            </a:r>
            <a:r>
              <a:rPr lang="en-US" sz="4800" dirty="0" smtClean="0"/>
              <a:t> </a:t>
            </a:r>
            <a:r>
              <a:rPr lang="en-US" sz="4800" dirty="0" err="1" smtClean="0"/>
              <a:t>ve</a:t>
            </a:r>
            <a:r>
              <a:rPr lang="en-US" sz="4800" dirty="0" smtClean="0"/>
              <a:t> </a:t>
            </a:r>
            <a:r>
              <a:rPr lang="en-US" sz="4800" dirty="0" err="1" smtClean="0"/>
              <a:t>Esaslar</a:t>
            </a:r>
            <a:r>
              <a:rPr lang="en-US" sz="4800" dirty="0" smtClean="0"/>
              <a:t> </a:t>
            </a:r>
            <a:r>
              <a:rPr lang="en-US" sz="4800" dirty="0" err="1" smtClean="0"/>
              <a:t>Hakkında</a:t>
            </a:r>
            <a:r>
              <a:rPr lang="en-US" sz="4800" dirty="0" smtClean="0"/>
              <a:t> </a:t>
            </a:r>
            <a:r>
              <a:rPr lang="en-US" sz="4800" dirty="0" err="1" smtClean="0"/>
              <a:t>Yönetmelik</a:t>
            </a:r>
            <a:r>
              <a:rPr lang="en-US" sz="4800" dirty="0" smtClean="0"/>
              <a:t> (2005). </a:t>
            </a:r>
            <a:endParaRPr lang="tr-TR" sz="4800" dirty="0" smtClean="0"/>
          </a:p>
          <a:p>
            <a:r>
              <a:rPr lang="en-US" sz="4800" smtClean="0"/>
              <a:t>VURAL </a:t>
            </a:r>
            <a:r>
              <a:rPr lang="en-US" sz="4800" dirty="0" smtClean="0"/>
              <a:t>ARSLAN, T. Revitalization of Covered Bazaar and Han’s </a:t>
            </a:r>
            <a:r>
              <a:rPr lang="en-US" sz="4800" dirty="0" err="1" smtClean="0"/>
              <a:t>Distirct</a:t>
            </a:r>
            <a:r>
              <a:rPr lang="en-US" sz="4800" dirty="0" smtClean="0"/>
              <a:t> in Bursa, </a:t>
            </a:r>
            <a:r>
              <a:rPr lang="en-US" sz="4800" i="1" dirty="0" smtClean="0"/>
              <a:t>4</a:t>
            </a:r>
            <a:r>
              <a:rPr lang="en-US" sz="4800" i="1" baseline="30000" dirty="0" smtClean="0"/>
              <a:t>nd</a:t>
            </a:r>
            <a:r>
              <a:rPr lang="en-US" sz="4800" i="1" dirty="0" smtClean="0"/>
              <a:t> International Symposium IAPS-CSBE </a:t>
            </a:r>
            <a:r>
              <a:rPr lang="en-US" sz="4800" i="1" dirty="0" err="1" smtClean="0"/>
              <a:t>Network,Revitalizing</a:t>
            </a:r>
            <a:r>
              <a:rPr lang="en-US" sz="4800" i="1" dirty="0" smtClean="0"/>
              <a:t> Built Environments,12-16 </a:t>
            </a:r>
            <a:r>
              <a:rPr lang="en-US" sz="4800" i="1" dirty="0" err="1" smtClean="0"/>
              <a:t>Ekim</a:t>
            </a:r>
            <a:r>
              <a:rPr lang="en-US" sz="4800" i="1" dirty="0" smtClean="0"/>
              <a:t> 2009, </a:t>
            </a:r>
            <a:r>
              <a:rPr lang="en-US" sz="4800" dirty="0" smtClean="0"/>
              <a:t>Abstract Book, (2009)  pp.41-42.</a:t>
            </a:r>
            <a:r>
              <a:rPr lang="en-US" sz="4800" i="1" dirty="0" smtClean="0"/>
              <a:t> </a:t>
            </a:r>
            <a:endParaRPr lang="tr-TR" sz="4800" dirty="0" smtClean="0"/>
          </a:p>
          <a:p>
            <a:r>
              <a:rPr lang="en-US" sz="4800" dirty="0" smtClean="0"/>
              <a:t>VURAL ARSLAN, T., </a:t>
            </a:r>
            <a:r>
              <a:rPr lang="en-US" sz="4800" dirty="0" err="1" smtClean="0"/>
              <a:t>Cahantimur</a:t>
            </a:r>
            <a:r>
              <a:rPr lang="en-US" sz="4800" dirty="0" smtClean="0"/>
              <a:t>, A. Revival of a Traditional Community Engagement Model for a Sustainable Future of a Historical Commercial District, </a:t>
            </a:r>
            <a:r>
              <a:rPr lang="en-US" sz="4800" i="1" dirty="0" smtClean="0"/>
              <a:t>Futures</a:t>
            </a:r>
            <a:r>
              <a:rPr lang="en-US" sz="4800" dirty="0" smtClean="0"/>
              <a:t> </a:t>
            </a:r>
            <a:r>
              <a:rPr lang="en-US" sz="4800" dirty="0" err="1" smtClean="0"/>
              <a:t>vol</a:t>
            </a:r>
            <a:r>
              <a:rPr lang="en-US" sz="4800" dirty="0" smtClean="0"/>
              <a:t>: 43- issue: 4 pp. 361-373. </a:t>
            </a:r>
            <a:endParaRPr lang="tr-TR" sz="4800" dirty="0" smtClean="0"/>
          </a:p>
          <a:p>
            <a:r>
              <a:rPr lang="en-US" sz="4800" dirty="0" smtClean="0"/>
              <a:t> </a:t>
            </a:r>
            <a:endParaRPr lang="tr-TR" sz="4800" dirty="0" smtClean="0"/>
          </a:p>
          <a:p>
            <a:endParaRPr lang="tr-T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pPr>
              <a:buNone/>
            </a:pPr>
            <a:endParaRPr lang="tr-TR" dirty="0" smtClean="0"/>
          </a:p>
          <a:p>
            <a:pPr>
              <a:buNone/>
            </a:pPr>
            <a:endParaRPr lang="tr-TR" dirty="0" smtClean="0"/>
          </a:p>
          <a:p>
            <a:pPr>
              <a:buNone/>
            </a:pPr>
            <a:endParaRPr lang="tr-TR" dirty="0" smtClean="0"/>
          </a:p>
          <a:p>
            <a:pPr>
              <a:buNone/>
            </a:pPr>
            <a:r>
              <a:rPr lang="tr-TR" dirty="0" smtClean="0"/>
              <a:t>						</a:t>
            </a:r>
          </a:p>
          <a:p>
            <a:pPr>
              <a:buNone/>
            </a:pPr>
            <a:endParaRPr lang="tr-TR" dirty="0" smtClean="0"/>
          </a:p>
          <a:p>
            <a:pPr>
              <a:buNone/>
            </a:pPr>
            <a:r>
              <a:rPr lang="tr-TR" dirty="0" smtClean="0"/>
              <a:t>							</a:t>
            </a:r>
            <a:r>
              <a:rPr lang="tr-TR" sz="4000" dirty="0" smtClean="0"/>
              <a:t>TEŞEKKÜRLER</a:t>
            </a:r>
          </a:p>
          <a:p>
            <a:pPr>
              <a:buNone/>
            </a:pPr>
            <a:r>
              <a:rPr lang="tr-TR" sz="4000" dirty="0" smtClean="0"/>
              <a:t>							</a:t>
            </a:r>
            <a:r>
              <a:rPr lang="tr-TR" sz="2200" dirty="0" err="1" smtClean="0"/>
              <a:t>tulinv</a:t>
            </a:r>
            <a:r>
              <a:rPr lang="tr-TR" sz="2200" dirty="0" smtClean="0"/>
              <a:t>@</a:t>
            </a:r>
            <a:r>
              <a:rPr lang="tr-TR" sz="2200" dirty="0" err="1" smtClean="0"/>
              <a:t>yahoo</a:t>
            </a:r>
            <a:r>
              <a:rPr lang="tr-TR" sz="2200" dirty="0" smtClean="0"/>
              <a:t>.com</a:t>
            </a:r>
          </a:p>
          <a:p>
            <a:pPr>
              <a:buNone/>
            </a:pPr>
            <a:r>
              <a:rPr lang="tr-TR" sz="2200" dirty="0" smtClean="0"/>
              <a:t>							</a:t>
            </a:r>
            <a:r>
              <a:rPr lang="tr-TR" sz="2200" dirty="0" err="1" smtClean="0"/>
              <a:t>tvural</a:t>
            </a:r>
            <a:r>
              <a:rPr lang="tr-TR" sz="2200" dirty="0" smtClean="0"/>
              <a:t>@</a:t>
            </a:r>
            <a:r>
              <a:rPr lang="tr-TR" sz="2200" dirty="0" err="1" smtClean="0"/>
              <a:t>uludag</a:t>
            </a:r>
            <a:r>
              <a:rPr lang="tr-TR" sz="2200" dirty="0" smtClean="0"/>
              <a:t>.edu.tr </a:t>
            </a:r>
          </a:p>
          <a:p>
            <a:pPr>
              <a:buNone/>
            </a:pPr>
            <a:endParaRPr lang="tr-TR"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4" descr="G:\kurtarma_09_08_2012\tulin\yazilar\kapalicarsi\Hanlar bolgesi -2.jpg"/>
          <p:cNvPicPr>
            <a:picLocks noGrp="1" noChangeAspect="1" noChangeArrowheads="1"/>
          </p:cNvPicPr>
          <p:nvPr>
            <p:ph sz="quarter" idx="1"/>
          </p:nvPr>
        </p:nvPicPr>
        <p:blipFill>
          <a:blip r:embed="rId2" cstate="print"/>
          <a:srcRect/>
          <a:stretch>
            <a:fillRect/>
          </a:stretch>
        </p:blipFill>
        <p:spPr bwMode="auto">
          <a:xfrm>
            <a:off x="323528" y="1448780"/>
            <a:ext cx="5328592" cy="4284476"/>
          </a:xfrm>
          <a:prstGeom prst="rect">
            <a:avLst/>
          </a:prstGeom>
          <a:noFill/>
        </p:spPr>
      </p:pic>
      <p:sp>
        <p:nvSpPr>
          <p:cNvPr id="5" name="1 Başlık"/>
          <p:cNvSpPr txBox="1">
            <a:spLocks/>
          </p:cNvSpPr>
          <p:nvPr/>
        </p:nvSpPr>
        <p:spPr>
          <a:xfrm>
            <a:off x="5868144" y="4509120"/>
            <a:ext cx="3024336" cy="1191000"/>
          </a:xfrm>
          <a:prstGeom prst="rect">
            <a:avLst/>
          </a:prstGeom>
        </p:spPr>
        <p:txBody>
          <a:bodyPr vert="horz" anchor="b">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Bursa Tarihi</a:t>
            </a:r>
            <a:r>
              <a:rPr kumimoji="0" lang="tr-TR" sz="3300" b="0" i="0" u="none" strike="noStrike" kern="1200" cap="none" spc="0" normalizeH="0" noProof="0" dirty="0" smtClean="0">
                <a:ln>
                  <a:noFill/>
                </a:ln>
                <a:solidFill>
                  <a:schemeClr val="accent3">
                    <a:shade val="75000"/>
                  </a:schemeClr>
                </a:solidFill>
                <a:effectLst/>
                <a:uLnTx/>
                <a:uFillTx/>
                <a:latin typeface="+mj-lt"/>
                <a:ea typeface="+mj-ea"/>
                <a:cs typeface="+mj-cs"/>
              </a:rPr>
              <a:t> Çarşı ve Hanlar Bölgesi </a:t>
            </a:r>
            <a:endParaRPr kumimoji="0" lang="tr-T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6145" name="Picture 1"/>
          <p:cNvPicPr>
            <a:picLocks noChangeAspect="1" noChangeArrowheads="1"/>
          </p:cNvPicPr>
          <p:nvPr/>
        </p:nvPicPr>
        <p:blipFill>
          <a:blip r:embed="rId3" cstate="print"/>
          <a:srcRect/>
          <a:stretch>
            <a:fillRect/>
          </a:stretch>
        </p:blipFill>
        <p:spPr bwMode="auto">
          <a:xfrm>
            <a:off x="5724128" y="1412776"/>
            <a:ext cx="3096344" cy="230425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p:cNvPicPr>
            <a:picLocks noChangeAspect="1" noChangeArrowheads="1"/>
          </p:cNvPicPr>
          <p:nvPr/>
        </p:nvPicPr>
        <p:blipFill>
          <a:blip r:embed="rId2" cstate="print"/>
          <a:srcRect l="3903" r="14526"/>
          <a:stretch>
            <a:fillRect/>
          </a:stretch>
        </p:blipFill>
        <p:spPr bwMode="auto">
          <a:xfrm>
            <a:off x="251519" y="1504188"/>
            <a:ext cx="5381405" cy="4013044"/>
          </a:xfrm>
          <a:prstGeom prst="rect">
            <a:avLst/>
          </a:prstGeom>
          <a:noFill/>
          <a:ln w="9525">
            <a:noFill/>
            <a:miter lim="800000"/>
            <a:headEnd/>
            <a:tailEnd/>
          </a:ln>
        </p:spPr>
      </p:pic>
      <p:sp>
        <p:nvSpPr>
          <p:cNvPr id="5" name="1 Başlık"/>
          <p:cNvSpPr txBox="1">
            <a:spLocks noGrp="1"/>
          </p:cNvSpPr>
          <p:nvPr>
            <p:ph sz="quarter" idx="1"/>
          </p:nvPr>
        </p:nvSpPr>
        <p:spPr>
          <a:xfrm>
            <a:off x="5724128" y="4221088"/>
            <a:ext cx="3081544" cy="1080120"/>
          </a:xfrm>
          <a:prstGeom prst="rect">
            <a:avLst/>
          </a:prstGeom>
        </p:spPr>
        <p:txBody>
          <a:bodyPr vert="horz" anchor="b">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İzmir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300" b="0" i="0" u="none" strike="noStrike" kern="1200" cap="none" spc="0" normalizeH="0" baseline="0" noProof="0" dirty="0" err="1" smtClean="0">
                <a:ln>
                  <a:noFill/>
                </a:ln>
                <a:solidFill>
                  <a:schemeClr val="accent3">
                    <a:shade val="75000"/>
                  </a:schemeClr>
                </a:solidFill>
                <a:effectLst/>
                <a:uLnTx/>
                <a:uFillTx/>
                <a:latin typeface="+mj-lt"/>
                <a:ea typeface="+mj-ea"/>
                <a:cs typeface="+mj-cs"/>
              </a:rPr>
              <a:t>Kemeraltı</a:t>
            </a:r>
            <a:r>
              <a:rPr kumimoji="0" lang="tr-TR"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 Çarşısı</a:t>
            </a:r>
            <a:endParaRPr kumimoji="0" lang="tr-T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4099" name="Picture 3"/>
          <p:cNvPicPr>
            <a:picLocks noChangeAspect="1" noChangeArrowheads="1"/>
          </p:cNvPicPr>
          <p:nvPr/>
        </p:nvPicPr>
        <p:blipFill>
          <a:blip r:embed="rId3" cstate="print"/>
          <a:srcRect/>
          <a:stretch>
            <a:fillRect/>
          </a:stretch>
        </p:blipFill>
        <p:spPr bwMode="auto">
          <a:xfrm>
            <a:off x="5724128" y="1556792"/>
            <a:ext cx="3240360" cy="222122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67880" y="3933056"/>
            <a:ext cx="3976120" cy="758952"/>
          </a:xfrm>
        </p:spPr>
        <p:txBody>
          <a:bodyPr/>
          <a:lstStyle/>
          <a:p>
            <a:r>
              <a:rPr lang="tr-TR" dirty="0" smtClean="0"/>
              <a:t>Kayseri Kapalıçarşı </a:t>
            </a:r>
            <a:endParaRPr lang="tr-TR" dirty="0"/>
          </a:p>
        </p:txBody>
      </p:sp>
      <p:pic>
        <p:nvPicPr>
          <p:cNvPr id="5122" name="Picture 2" descr="C:\Users\Toshiba\Documents\kongre\saglikli_kentler_birligi\Kayseri_kapali_carsi.jpg"/>
          <p:cNvPicPr>
            <a:picLocks noGrp="1" noChangeAspect="1" noChangeArrowheads="1"/>
          </p:cNvPicPr>
          <p:nvPr>
            <p:ph sz="quarter" idx="1"/>
          </p:nvPr>
        </p:nvPicPr>
        <p:blipFill>
          <a:blip r:embed="rId2" cstate="print"/>
          <a:srcRect/>
          <a:stretch>
            <a:fillRect/>
          </a:stretch>
        </p:blipFill>
        <p:spPr bwMode="auto">
          <a:xfrm>
            <a:off x="179512" y="1484784"/>
            <a:ext cx="5112568" cy="4434857"/>
          </a:xfrm>
          <a:prstGeom prst="rect">
            <a:avLst/>
          </a:prstGeom>
          <a:noFill/>
        </p:spPr>
      </p:pic>
      <p:pic>
        <p:nvPicPr>
          <p:cNvPr id="5124" name="Picture 4" descr="http://www.kayseriden.biz/dosyalar/site_resim/icerik/detay/2116225.jpg"/>
          <p:cNvPicPr>
            <a:picLocks noChangeAspect="1" noChangeArrowheads="1"/>
          </p:cNvPicPr>
          <p:nvPr/>
        </p:nvPicPr>
        <p:blipFill>
          <a:blip r:embed="rId3" cstate="print"/>
          <a:srcRect/>
          <a:stretch>
            <a:fillRect/>
          </a:stretch>
        </p:blipFill>
        <p:spPr bwMode="auto">
          <a:xfrm>
            <a:off x="5436096" y="1484784"/>
            <a:ext cx="3528392" cy="242765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899592" y="5877272"/>
            <a:ext cx="2952328" cy="461665"/>
          </a:xfrm>
          <a:prstGeom prst="rect">
            <a:avLst/>
          </a:prstGeom>
        </p:spPr>
        <p:txBody>
          <a:bodyPr wrap="square">
            <a:spAutoFit/>
          </a:bodyPr>
          <a:lstStyle/>
          <a:p>
            <a:pPr lvl="0" algn="ctr">
              <a:spcBef>
                <a:spcPct val="0"/>
              </a:spcBef>
            </a:pPr>
            <a:r>
              <a:rPr lang="tr-TR" sz="2400" dirty="0" smtClean="0">
                <a:solidFill>
                  <a:srgbClr val="A28E6A">
                    <a:shade val="75000"/>
                  </a:srgbClr>
                </a:solidFill>
                <a:ea typeface="+mj-ea"/>
                <a:cs typeface="+mj-cs"/>
              </a:rPr>
              <a:t>Manisa Yeni Han</a:t>
            </a:r>
            <a:endParaRPr lang="tr-TR" sz="2400" dirty="0">
              <a:solidFill>
                <a:srgbClr val="A28E6A">
                  <a:shade val="75000"/>
                </a:srgbClr>
              </a:solidFill>
              <a:ea typeface="+mj-ea"/>
              <a:cs typeface="+mj-cs"/>
            </a:endParaRPr>
          </a:p>
        </p:txBody>
      </p:sp>
      <p:sp>
        <p:nvSpPr>
          <p:cNvPr id="6" name="5 Başlık"/>
          <p:cNvSpPr>
            <a:spLocks noGrp="1"/>
          </p:cNvSpPr>
          <p:nvPr>
            <p:ph type="title"/>
          </p:nvPr>
        </p:nvSpPr>
        <p:spPr/>
        <p:txBody>
          <a:bodyPr/>
          <a:lstStyle/>
          <a:p>
            <a:endParaRPr lang="tr-TR"/>
          </a:p>
        </p:txBody>
      </p:sp>
      <p:pic>
        <p:nvPicPr>
          <p:cNvPr id="2052" name="Picture 4" descr="http://www.gezgingozuyle.com/resimler/gezi-resimleri/buyuk/Aynali-Carsi-Canakkale.jpg"/>
          <p:cNvPicPr>
            <a:picLocks noChangeAspect="1" noChangeArrowheads="1"/>
          </p:cNvPicPr>
          <p:nvPr/>
        </p:nvPicPr>
        <p:blipFill>
          <a:blip r:embed="rId2" cstate="print"/>
          <a:srcRect/>
          <a:stretch>
            <a:fillRect/>
          </a:stretch>
        </p:blipFill>
        <p:spPr bwMode="auto">
          <a:xfrm>
            <a:off x="4572000" y="260648"/>
            <a:ext cx="3880898" cy="2598515"/>
          </a:xfrm>
          <a:prstGeom prst="rect">
            <a:avLst/>
          </a:prstGeom>
          <a:noFill/>
        </p:spPr>
      </p:pic>
      <p:sp>
        <p:nvSpPr>
          <p:cNvPr id="8" name="7 Dikdörtgen"/>
          <p:cNvSpPr/>
          <p:nvPr/>
        </p:nvSpPr>
        <p:spPr>
          <a:xfrm>
            <a:off x="4788024" y="2780928"/>
            <a:ext cx="2952328" cy="461665"/>
          </a:xfrm>
          <a:prstGeom prst="rect">
            <a:avLst/>
          </a:prstGeom>
        </p:spPr>
        <p:txBody>
          <a:bodyPr wrap="square">
            <a:spAutoFit/>
          </a:bodyPr>
          <a:lstStyle/>
          <a:p>
            <a:pPr lvl="0" algn="ctr">
              <a:spcBef>
                <a:spcPct val="0"/>
              </a:spcBef>
            </a:pPr>
            <a:r>
              <a:rPr lang="tr-TR" sz="2400" dirty="0" smtClean="0">
                <a:solidFill>
                  <a:srgbClr val="A28E6A">
                    <a:shade val="75000"/>
                  </a:srgbClr>
                </a:solidFill>
                <a:ea typeface="+mj-ea"/>
                <a:cs typeface="+mj-cs"/>
              </a:rPr>
              <a:t>Çanakkale Aynalı Çarşı</a:t>
            </a:r>
            <a:endParaRPr lang="tr-TR" sz="2400" dirty="0">
              <a:solidFill>
                <a:srgbClr val="A28E6A">
                  <a:shade val="75000"/>
                </a:srgbClr>
              </a:solidFill>
              <a:ea typeface="+mj-ea"/>
              <a:cs typeface="+mj-cs"/>
            </a:endParaRPr>
          </a:p>
        </p:txBody>
      </p:sp>
      <p:pic>
        <p:nvPicPr>
          <p:cNvPr id="59394" name="Picture 2" descr="http://www.resimler.tv/data/media/81/alipasa-carsisi.jpg"/>
          <p:cNvPicPr>
            <a:picLocks noGrp="1" noChangeAspect="1" noChangeArrowheads="1"/>
          </p:cNvPicPr>
          <p:nvPr>
            <p:ph sz="quarter" idx="1"/>
          </p:nvPr>
        </p:nvPicPr>
        <p:blipFill>
          <a:blip r:embed="rId3" cstate="print"/>
          <a:srcRect/>
          <a:stretch>
            <a:fillRect/>
          </a:stretch>
        </p:blipFill>
        <p:spPr bwMode="auto">
          <a:xfrm>
            <a:off x="395536" y="260648"/>
            <a:ext cx="3891014" cy="2592388"/>
          </a:xfrm>
          <a:prstGeom prst="rect">
            <a:avLst/>
          </a:prstGeom>
          <a:noFill/>
        </p:spPr>
      </p:pic>
      <p:pic>
        <p:nvPicPr>
          <p:cNvPr id="59396" name="Picture 4" descr="Manisa-Yenihan"/>
          <p:cNvPicPr>
            <a:picLocks noChangeAspect="1" noChangeArrowheads="1"/>
          </p:cNvPicPr>
          <p:nvPr/>
        </p:nvPicPr>
        <p:blipFill>
          <a:blip r:embed="rId4" cstate="print"/>
          <a:srcRect/>
          <a:stretch>
            <a:fillRect/>
          </a:stretch>
        </p:blipFill>
        <p:spPr bwMode="auto">
          <a:xfrm>
            <a:off x="395536" y="3212976"/>
            <a:ext cx="3960440" cy="2641582"/>
          </a:xfrm>
          <a:prstGeom prst="rect">
            <a:avLst/>
          </a:prstGeom>
          <a:noFill/>
        </p:spPr>
      </p:pic>
      <p:sp>
        <p:nvSpPr>
          <p:cNvPr id="10" name="9 Dikdörtgen"/>
          <p:cNvSpPr/>
          <p:nvPr/>
        </p:nvSpPr>
        <p:spPr>
          <a:xfrm>
            <a:off x="827584" y="2780928"/>
            <a:ext cx="2952328" cy="461665"/>
          </a:xfrm>
          <a:prstGeom prst="rect">
            <a:avLst/>
          </a:prstGeom>
        </p:spPr>
        <p:txBody>
          <a:bodyPr wrap="square">
            <a:spAutoFit/>
          </a:bodyPr>
          <a:lstStyle/>
          <a:p>
            <a:pPr lvl="0" algn="ctr">
              <a:spcBef>
                <a:spcPct val="0"/>
              </a:spcBef>
            </a:pPr>
            <a:r>
              <a:rPr lang="tr-TR" sz="2400" dirty="0" smtClean="0">
                <a:solidFill>
                  <a:srgbClr val="A28E6A">
                    <a:shade val="75000"/>
                  </a:srgbClr>
                </a:solidFill>
                <a:ea typeface="+mj-ea"/>
                <a:cs typeface="+mj-cs"/>
              </a:rPr>
              <a:t>Edirne </a:t>
            </a:r>
            <a:r>
              <a:rPr lang="tr-TR" sz="2400" dirty="0" err="1" smtClean="0">
                <a:solidFill>
                  <a:srgbClr val="A28E6A">
                    <a:shade val="75000"/>
                  </a:srgbClr>
                </a:solidFill>
                <a:ea typeface="+mj-ea"/>
                <a:cs typeface="+mj-cs"/>
              </a:rPr>
              <a:t>Alipaşa</a:t>
            </a:r>
            <a:r>
              <a:rPr lang="tr-TR" sz="2400" dirty="0" smtClean="0">
                <a:solidFill>
                  <a:srgbClr val="A28E6A">
                    <a:shade val="75000"/>
                  </a:srgbClr>
                </a:solidFill>
                <a:ea typeface="+mj-ea"/>
                <a:cs typeface="+mj-cs"/>
              </a:rPr>
              <a:t> Çarşısı</a:t>
            </a:r>
            <a:endParaRPr lang="tr-TR" sz="2400" dirty="0">
              <a:solidFill>
                <a:srgbClr val="A28E6A">
                  <a:shade val="75000"/>
                </a:srgbClr>
              </a:solidFill>
              <a:ea typeface="+mj-ea"/>
              <a:cs typeface="+mj-cs"/>
            </a:endParaRPr>
          </a:p>
        </p:txBody>
      </p:sp>
      <p:pic>
        <p:nvPicPr>
          <p:cNvPr id="59397" name="Picture 5"/>
          <p:cNvPicPr>
            <a:picLocks noChangeAspect="1" noChangeArrowheads="1"/>
          </p:cNvPicPr>
          <p:nvPr/>
        </p:nvPicPr>
        <p:blipFill>
          <a:blip r:embed="rId5" cstate="print"/>
          <a:srcRect l="22964" t="15375" r="26674" b="21626"/>
          <a:stretch>
            <a:fillRect/>
          </a:stretch>
        </p:blipFill>
        <p:spPr bwMode="auto">
          <a:xfrm>
            <a:off x="4572000" y="3429000"/>
            <a:ext cx="3960440" cy="2380220"/>
          </a:xfrm>
          <a:prstGeom prst="rect">
            <a:avLst/>
          </a:prstGeom>
          <a:noFill/>
          <a:ln w="9525">
            <a:noFill/>
            <a:miter lim="800000"/>
            <a:headEnd/>
            <a:tailEnd/>
          </a:ln>
        </p:spPr>
      </p:pic>
      <p:sp>
        <p:nvSpPr>
          <p:cNvPr id="12" name="11 Dikdörtgen"/>
          <p:cNvSpPr/>
          <p:nvPr/>
        </p:nvSpPr>
        <p:spPr>
          <a:xfrm>
            <a:off x="4788024" y="5877272"/>
            <a:ext cx="3888432" cy="461665"/>
          </a:xfrm>
          <a:prstGeom prst="rect">
            <a:avLst/>
          </a:prstGeom>
        </p:spPr>
        <p:txBody>
          <a:bodyPr wrap="square">
            <a:spAutoFit/>
          </a:bodyPr>
          <a:lstStyle/>
          <a:p>
            <a:pPr lvl="0" algn="ctr">
              <a:spcBef>
                <a:spcPct val="0"/>
              </a:spcBef>
            </a:pPr>
            <a:r>
              <a:rPr lang="tr-TR" sz="2400" dirty="0" smtClean="0">
                <a:solidFill>
                  <a:srgbClr val="A28E6A">
                    <a:shade val="75000"/>
                  </a:srgbClr>
                </a:solidFill>
                <a:ea typeface="+mj-ea"/>
                <a:cs typeface="+mj-cs"/>
              </a:rPr>
              <a:t>Denizli Kaleiçi </a:t>
            </a:r>
            <a:r>
              <a:rPr lang="tr-TR" sz="2400" dirty="0" err="1" smtClean="0">
                <a:solidFill>
                  <a:srgbClr val="A28E6A">
                    <a:shade val="75000"/>
                  </a:srgbClr>
                </a:solidFill>
                <a:ea typeface="+mj-ea"/>
                <a:cs typeface="+mj-cs"/>
              </a:rPr>
              <a:t>Kapalıçarşısı</a:t>
            </a:r>
            <a:endParaRPr lang="tr-TR" sz="2400" dirty="0">
              <a:solidFill>
                <a:srgbClr val="A28E6A">
                  <a:shade val="75000"/>
                </a:srgbClr>
              </a:solidFill>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4800" y="3068960"/>
            <a:ext cx="4267200" cy="360040"/>
          </a:xfrm>
        </p:spPr>
        <p:txBody>
          <a:bodyPr>
            <a:noAutofit/>
          </a:bodyPr>
          <a:lstStyle/>
          <a:p>
            <a:r>
              <a:rPr lang="tr-TR" sz="2200" b="1" dirty="0" smtClean="0"/>
              <a:t>Şanlıurfa Bakırcılar Çarşısı </a:t>
            </a:r>
            <a:endParaRPr lang="tr-TR" sz="2200" b="1" dirty="0"/>
          </a:p>
        </p:txBody>
      </p:sp>
      <p:pic>
        <p:nvPicPr>
          <p:cNvPr id="80899" name="Picture 3"/>
          <p:cNvPicPr>
            <a:picLocks noChangeAspect="1" noChangeArrowheads="1"/>
          </p:cNvPicPr>
          <p:nvPr/>
        </p:nvPicPr>
        <p:blipFill>
          <a:blip r:embed="rId2" cstate="print"/>
          <a:srcRect/>
          <a:stretch>
            <a:fillRect/>
          </a:stretch>
        </p:blipFill>
        <p:spPr bwMode="auto">
          <a:xfrm>
            <a:off x="395536" y="260648"/>
            <a:ext cx="3888432" cy="2736304"/>
          </a:xfrm>
          <a:prstGeom prst="rect">
            <a:avLst/>
          </a:prstGeom>
          <a:noFill/>
          <a:ln w="9525">
            <a:noFill/>
            <a:miter lim="800000"/>
            <a:headEnd/>
            <a:tailEnd/>
          </a:ln>
        </p:spPr>
      </p:pic>
      <p:pic>
        <p:nvPicPr>
          <p:cNvPr id="80900" name="Picture 4"/>
          <p:cNvPicPr>
            <a:picLocks noChangeAspect="1" noChangeArrowheads="1"/>
          </p:cNvPicPr>
          <p:nvPr/>
        </p:nvPicPr>
        <p:blipFill>
          <a:blip r:embed="rId3" cstate="print"/>
          <a:srcRect/>
          <a:stretch>
            <a:fillRect/>
          </a:stretch>
        </p:blipFill>
        <p:spPr bwMode="auto">
          <a:xfrm>
            <a:off x="4572000" y="260647"/>
            <a:ext cx="3744416" cy="2808313"/>
          </a:xfrm>
          <a:prstGeom prst="rect">
            <a:avLst/>
          </a:prstGeom>
          <a:noFill/>
          <a:ln w="9525">
            <a:noFill/>
            <a:miter lim="800000"/>
            <a:headEnd/>
            <a:tailEnd/>
          </a:ln>
        </p:spPr>
      </p:pic>
      <p:sp>
        <p:nvSpPr>
          <p:cNvPr id="8" name="1 Başlık"/>
          <p:cNvSpPr txBox="1">
            <a:spLocks/>
          </p:cNvSpPr>
          <p:nvPr/>
        </p:nvSpPr>
        <p:spPr>
          <a:xfrm>
            <a:off x="4572000" y="3068960"/>
            <a:ext cx="4176464" cy="360040"/>
          </a:xfrm>
          <a:prstGeom prst="rect">
            <a:avLst/>
          </a:prstGeom>
        </p:spPr>
        <p:txBody>
          <a:bodyPr vert="horz" anchor="b">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accent3">
                    <a:shade val="75000"/>
                  </a:schemeClr>
                </a:solidFill>
                <a:effectLst/>
                <a:uLnTx/>
                <a:uFillTx/>
                <a:latin typeface="+mj-lt"/>
                <a:ea typeface="+mj-ea"/>
                <a:cs typeface="+mj-cs"/>
              </a:rPr>
              <a:t>Gaziantep Bakırcılar Çarşısı </a:t>
            </a:r>
            <a:endParaRPr kumimoji="0" lang="tr-TR" sz="2800" b="1"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80902" name="Picture 6" descr="http://www.erzurum.bel.tr/galeri/max/1506006122.jpg"/>
          <p:cNvPicPr>
            <a:picLocks noChangeAspect="1" noChangeArrowheads="1"/>
          </p:cNvPicPr>
          <p:nvPr/>
        </p:nvPicPr>
        <p:blipFill>
          <a:blip r:embed="rId4" cstate="print"/>
          <a:srcRect/>
          <a:stretch>
            <a:fillRect/>
          </a:stretch>
        </p:blipFill>
        <p:spPr bwMode="auto">
          <a:xfrm>
            <a:off x="395536" y="3429000"/>
            <a:ext cx="3891424" cy="2592288"/>
          </a:xfrm>
          <a:prstGeom prst="rect">
            <a:avLst/>
          </a:prstGeom>
          <a:noFill/>
        </p:spPr>
      </p:pic>
      <p:sp>
        <p:nvSpPr>
          <p:cNvPr id="10" name="1 Başlık"/>
          <p:cNvSpPr txBox="1">
            <a:spLocks/>
          </p:cNvSpPr>
          <p:nvPr/>
        </p:nvSpPr>
        <p:spPr>
          <a:xfrm>
            <a:off x="304800" y="6093296"/>
            <a:ext cx="4267200" cy="252028"/>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200" b="1" i="0" u="none" strike="noStrike" kern="1200" cap="none" spc="0" normalizeH="0" baseline="0" noProof="0" dirty="0" smtClean="0">
                <a:ln>
                  <a:noFill/>
                </a:ln>
                <a:solidFill>
                  <a:schemeClr val="accent3">
                    <a:shade val="75000"/>
                  </a:schemeClr>
                </a:solidFill>
                <a:effectLst/>
                <a:uLnTx/>
                <a:uFillTx/>
                <a:latin typeface="+mj-lt"/>
                <a:ea typeface="+mj-ea"/>
                <a:cs typeface="+mj-cs"/>
              </a:rPr>
              <a:t>Erzurum Rüstem</a:t>
            </a:r>
            <a:r>
              <a:rPr kumimoji="0" lang="tr-TR" sz="2200" b="1" i="0" u="none" strike="noStrike" kern="1200" cap="none" spc="0" normalizeH="0" noProof="0" dirty="0" smtClean="0">
                <a:ln>
                  <a:noFill/>
                </a:ln>
                <a:solidFill>
                  <a:schemeClr val="accent3">
                    <a:shade val="75000"/>
                  </a:schemeClr>
                </a:solidFill>
                <a:effectLst/>
                <a:uLnTx/>
                <a:uFillTx/>
                <a:latin typeface="+mj-lt"/>
                <a:ea typeface="+mj-ea"/>
                <a:cs typeface="+mj-cs"/>
              </a:rPr>
              <a:t> Paşa Çarşısı</a:t>
            </a:r>
            <a:endParaRPr kumimoji="0" lang="tr-TR" sz="2200" b="1"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80904" name="Picture 8" descr="http://www.salgit.com/resimler/oniki/mardin-kapali-carsi-46299693.jpg"/>
          <p:cNvPicPr>
            <a:picLocks noChangeAspect="1" noChangeArrowheads="1"/>
          </p:cNvPicPr>
          <p:nvPr/>
        </p:nvPicPr>
        <p:blipFill>
          <a:blip r:embed="rId5" cstate="print"/>
          <a:srcRect t="8043"/>
          <a:stretch>
            <a:fillRect/>
          </a:stretch>
        </p:blipFill>
        <p:spPr bwMode="auto">
          <a:xfrm>
            <a:off x="4572000" y="3429000"/>
            <a:ext cx="3672408" cy="2592288"/>
          </a:xfrm>
          <a:prstGeom prst="rect">
            <a:avLst/>
          </a:prstGeom>
          <a:noFill/>
        </p:spPr>
      </p:pic>
      <p:sp>
        <p:nvSpPr>
          <p:cNvPr id="12" name="1 Başlık"/>
          <p:cNvSpPr txBox="1">
            <a:spLocks/>
          </p:cNvSpPr>
          <p:nvPr/>
        </p:nvSpPr>
        <p:spPr>
          <a:xfrm>
            <a:off x="4572000" y="6093296"/>
            <a:ext cx="3835152" cy="216024"/>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200" b="1" i="0" u="none" strike="noStrike" kern="1200" cap="none" spc="0" normalizeH="0" baseline="0" noProof="0" dirty="0" smtClean="0">
                <a:ln>
                  <a:noFill/>
                </a:ln>
                <a:solidFill>
                  <a:schemeClr val="accent3">
                    <a:shade val="75000"/>
                  </a:schemeClr>
                </a:solidFill>
                <a:effectLst/>
                <a:uLnTx/>
                <a:uFillTx/>
                <a:latin typeface="+mj-lt"/>
                <a:ea typeface="+mj-ea"/>
                <a:cs typeface="+mj-cs"/>
              </a:rPr>
              <a:t>Mardin Çarşısı</a:t>
            </a:r>
            <a:endParaRPr kumimoji="0" lang="tr-TR" sz="2200" b="1"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6020</TotalTime>
  <Words>3788</Words>
  <Application>Microsoft Office PowerPoint</Application>
  <PresentationFormat>Ekran Gösterisi (4:3)</PresentationFormat>
  <Paragraphs>554</Paragraphs>
  <Slides>45</Slides>
  <Notes>7</Notes>
  <HiddenSlides>0</HiddenSlides>
  <MMClips>0</MMClips>
  <ScaleCrop>false</ScaleCrop>
  <HeadingPairs>
    <vt:vector size="4" baseType="variant">
      <vt:variant>
        <vt:lpstr>Tema</vt:lpstr>
      </vt:variant>
      <vt:variant>
        <vt:i4>1</vt:i4>
      </vt:variant>
      <vt:variant>
        <vt:lpstr>Slayt Başlıkları</vt:lpstr>
      </vt:variant>
      <vt:variant>
        <vt:i4>45</vt:i4>
      </vt:variant>
    </vt:vector>
  </HeadingPairs>
  <TitlesOfParts>
    <vt:vector size="46" baseType="lpstr">
      <vt:lpstr>Kent</vt:lpstr>
      <vt:lpstr>TARİHİ TİCARET BÖLGELERİNDE YAŞANABİLİRLİK VE YAŞAYABİLİRLİĞİNİN SAĞLANMASI İÇİN BİR MODEL ÖNERİSİ    Doç. Dr. Tülin VURAL ARSLAN Uludağ Üniversitesi- Mimarlık Fakültesi- Mimarlık Bölümü </vt:lpstr>
      <vt:lpstr>Slayt 2</vt:lpstr>
      <vt:lpstr>Tarihi Çarşı Bölgesi Bulunan Şehirler </vt:lpstr>
      <vt:lpstr>İstanbul Kapalıçarşı</vt:lpstr>
      <vt:lpstr>Slayt 5</vt:lpstr>
      <vt:lpstr>Slayt 6</vt:lpstr>
      <vt:lpstr>Kayseri Kapalıçarşı </vt:lpstr>
      <vt:lpstr>Slayt 8</vt:lpstr>
      <vt:lpstr>Şanlıurfa Bakırcılar Çarşısı </vt:lpstr>
      <vt:lpstr>Problemin tariflenmesi:</vt:lpstr>
      <vt:lpstr>Çalışmanın tanıtılması:</vt:lpstr>
      <vt:lpstr>İÇERİK</vt:lpstr>
      <vt:lpstr>   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KENT MERKEZLERİNE İLİŞKİN ULUSAL MEVZUAT </vt:lpstr>
      <vt:lpstr>TÜRKİYE’DE TARİHİ TİCARET BÖLGELERİNİN CANLANDIRILMASINA İLİŞKİN SİVİL İNSİYATİF KATKISI</vt:lpstr>
      <vt:lpstr>Dünyada Köhnemeye karşılık yeniden canlandırma </vt:lpstr>
      <vt:lpstr>YAŞANABİLİRLİK VE YAŞAYABİLİRLİK</vt:lpstr>
      <vt:lpstr>DÜNYADA KENT MERKEZLERİNDEKİ TİCARET BÖLGELERİNİN CANLANDIRILMASINA İLİŞKİN YAKLAŞIMLAR</vt:lpstr>
      <vt:lpstr>Planlama Politikaları</vt:lpstr>
      <vt:lpstr>DÜNYADA KENT MERKEZLERİNDEKİ TİCARET BÖLGELERİNİN CANLANDIRILMASINA İLİŞKİN YAKLAŞIMLAR</vt:lpstr>
      <vt:lpstr>DÜNYADA KENT MERKEZLERİNDEKİ TİCARET BÖLGELERİNİN CANLANDIRILMASINA İLİŞKİN YAKLAŞIMLAR</vt:lpstr>
      <vt:lpstr>Slayt 29</vt:lpstr>
      <vt:lpstr> ARAŞTIRMA PROJESİ: BURSA TARİHİ ÇARŞI VE HANLAR BÖLGESİ YÖNETİM PLANI İÇİN BİR MODEL ÖNERİSİ</vt:lpstr>
      <vt:lpstr>ARAŞTIRMA PROJESİ</vt:lpstr>
      <vt:lpstr>ÖNEM-ÖZGÜNLÜK:Analizler</vt:lpstr>
      <vt:lpstr>Slayt 33</vt:lpstr>
      <vt:lpstr>   Anket çalışması</vt:lpstr>
      <vt:lpstr>ARAŞTIRMA PROJESİ</vt:lpstr>
      <vt:lpstr>ARAŞTIRMA PROJESİ ORTAK AKIL OLUŞTURMA:GZFT toplantıları</vt:lpstr>
      <vt:lpstr>GZFT toplantıları</vt:lpstr>
      <vt:lpstr> EŞGÜDÜMÜN SAĞLANMASI:Odak Grup Toplantıları</vt:lpstr>
      <vt:lpstr>ARAŞTIRMA PROJESİ</vt:lpstr>
      <vt:lpstr>ARAŞTIRMA PROJESİ</vt:lpstr>
      <vt:lpstr>Slayt 41</vt:lpstr>
      <vt:lpstr>Sonuçlar ve değerlendirme </vt:lpstr>
      <vt:lpstr>KAYNAKLAR: </vt:lpstr>
      <vt:lpstr>KAYNAKLAR:</vt:lpstr>
      <vt:lpstr>Slayt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TARİHİ TİCARET BÖLGELERİNİN YENİDEN CANLANDIRILMASI İÇİN BÜTÜNCÜL BİR TASARIM YAKLAŞIMI: Bursa Tarihi Çarşı ve Hanlar Bölgesi Yönetim Planı</dc:title>
  <dc:creator>Toshiba</dc:creator>
  <cp:lastModifiedBy>Toshiba</cp:lastModifiedBy>
  <cp:revision>451</cp:revision>
  <dcterms:created xsi:type="dcterms:W3CDTF">2012-08-09T10:35:00Z</dcterms:created>
  <dcterms:modified xsi:type="dcterms:W3CDTF">2013-10-03T21:52:13Z</dcterms:modified>
</cp:coreProperties>
</file>