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52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8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4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44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51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42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7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0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2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100-1E4C-490B-92F4-8D91A29940AA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C269-378F-4B09-A387-C8409DA15E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skb.org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cities.eu/eurocities/home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tr/url?sa=i&amp;rct=j&amp;q=&amp;esrc=s&amp;frm=1&amp;source=images&amp;cd=&amp;cad=rja&amp;docid=XNQ7CaBOxZUDBM&amp;tbnid=q22aG7W4Re3AIM:&amp;ved=0CAUQjRw&amp;url=http://ec.europa.eu/digital-agenda/en/information-and-communication-technologies-horizon-2020&amp;ei=945MUtG-GsGXtAay2oCYDg&amp;bvm=bv.53537100,d.Yms&amp;psig=AFQjCNEZS4pz1edsBfkxi86Qep3UB-VA1A&amp;ust=1380835440468687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cities.eu/eurocities/hom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b.org.tr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cities.eu/eurocities/home" TargetMode="Externa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Sağlıklı Kentlerin ve Kentsel Direncin Oluşturulmasında Yenilikçi Yaklaşımlar</a:t>
            </a:r>
            <a:endParaRPr lang="tr-TR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Doç.Dr. Seda KUNDAK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itukurumsaldoku9_nisan2012.png"/>
          <p:cNvPicPr>
            <a:picLocks noChangeAspect="1"/>
          </p:cNvPicPr>
          <p:nvPr/>
        </p:nvPicPr>
        <p:blipFill>
          <a:blip r:embed="rId2" cstate="print"/>
          <a:srcRect r="3848" b="18202"/>
          <a:stretch>
            <a:fillRect/>
          </a:stretch>
        </p:blipFill>
        <p:spPr>
          <a:xfrm>
            <a:off x="2833811" y="4793307"/>
            <a:ext cx="6310189" cy="2064693"/>
          </a:xfrm>
          <a:prstGeom prst="rect">
            <a:avLst/>
          </a:prstGeom>
        </p:spPr>
      </p:pic>
      <p:pic>
        <p:nvPicPr>
          <p:cNvPr id="5" name="Picture 4" descr="itulogoingilizce_nisan2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72008"/>
            <a:ext cx="2133339" cy="1196752"/>
          </a:xfrm>
          <a:prstGeom prst="rect">
            <a:avLst/>
          </a:prstGeom>
        </p:spPr>
      </p:pic>
      <p:pic>
        <p:nvPicPr>
          <p:cNvPr id="4098" name="Picture 2" descr="Türkiye Sağlıklı Kentler Birliği – Şehirlere sağlıklı dokunuş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49"/>
          <a:stretch/>
        </p:blipFill>
        <p:spPr bwMode="auto">
          <a:xfrm>
            <a:off x="-108520" y="-99392"/>
            <a:ext cx="1980205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285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Sağlıklı Kentler Birliği </a:t>
            </a:r>
          </a:p>
          <a:p>
            <a:pPr algn="ctr"/>
            <a:r>
              <a:rPr lang="tr-TR" b="1" dirty="0" smtClean="0">
                <a:solidFill>
                  <a:schemeClr val="tx2"/>
                </a:solidFill>
              </a:rPr>
              <a:t>9. Yıl Konferansı </a:t>
            </a:r>
          </a:p>
          <a:p>
            <a:pPr algn="ctr"/>
            <a:r>
              <a:rPr lang="tr-TR" b="1" dirty="0" smtClean="0">
                <a:solidFill>
                  <a:schemeClr val="tx2"/>
                </a:solidFill>
              </a:rPr>
              <a:t>2-3-4 Ekim 2013 Karşıyaka</a:t>
            </a:r>
            <a:endParaRPr lang="tr-T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388" cy="3744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dirty="0">
                <a:solidFill>
                  <a:srgbClr val="002060"/>
                </a:solidFill>
              </a:rPr>
              <a:t>Metropolis</a:t>
            </a:r>
            <a:r>
              <a:rPr lang="tr-TR" dirty="0">
                <a:solidFill>
                  <a:srgbClr val="002060"/>
                </a:solidFill>
              </a:rPr>
              <a:t> 1985 yılında kurulmuştur. Küresel düzeyde nüfusu 1 milyonun üzerinde olan metropollerin oluşturduğu ve halen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121 üyesi </a:t>
            </a:r>
            <a:r>
              <a:rPr lang="tr-TR" dirty="0">
                <a:solidFill>
                  <a:srgbClr val="002060"/>
                </a:solidFill>
              </a:rPr>
              <a:t>olan bir birliktir.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Büyük </a:t>
            </a:r>
            <a:r>
              <a:rPr lang="tr-TR" dirty="0">
                <a:solidFill>
                  <a:srgbClr val="002060"/>
                </a:solidFill>
              </a:rPr>
              <a:t>şehirlerin ve metropoliten bölgelerin ortak sorunlarının tartışıldığı ve işbirliklerinin yapıldığı bu birlik </a:t>
            </a:r>
            <a:r>
              <a:rPr lang="tr-TR" b="1" dirty="0">
                <a:solidFill>
                  <a:srgbClr val="002060"/>
                </a:solidFill>
              </a:rPr>
              <a:t>UCLG</a:t>
            </a:r>
            <a:r>
              <a:rPr lang="tr-TR" dirty="0">
                <a:solidFill>
                  <a:srgbClr val="002060"/>
                </a:solidFill>
              </a:rPr>
              <a:t> (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The Global Network of Cities, Local and Regional Governments</a:t>
            </a:r>
            <a:r>
              <a:rPr lang="tr-TR" dirty="0">
                <a:solidFill>
                  <a:srgbClr val="002060"/>
                </a:solidFill>
              </a:rPr>
              <a:t>)’ın metropoliten kentler seksiyonunu yönetmektedir.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7141" r="1958" b="15112"/>
          <a:stretch/>
        </p:blipFill>
        <p:spPr bwMode="auto">
          <a:xfrm>
            <a:off x="1115616" y="4509120"/>
            <a:ext cx="720080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6" y="1052736"/>
            <a:ext cx="8740388" cy="55419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dirty="0">
                <a:solidFill>
                  <a:srgbClr val="002060"/>
                </a:solidFill>
              </a:rPr>
              <a:t>Kardeş Şehir</a:t>
            </a:r>
            <a:r>
              <a:rPr lang="tr-TR" dirty="0">
                <a:solidFill>
                  <a:srgbClr val="002060"/>
                </a:solidFill>
              </a:rPr>
              <a:t> anlaşmaları, diğer kentsel ağlardan farklı bir yapıya sahiptir.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Kentsel </a:t>
            </a:r>
            <a:r>
              <a:rPr lang="tr-TR" dirty="0">
                <a:solidFill>
                  <a:srgbClr val="002060"/>
                </a:solidFill>
              </a:rPr>
              <a:t>işbirliklerinin bir çatı altından toplanması ve söz konusu birliklere katılım için gerekli koşulların tanımlanması yerine,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iki kentin birbiriyle daha güçlü ilişkiler kurmak için istekli olması ve bu ilişkiyi tanımlayan özel protokoller geliştirilmesiyle </a:t>
            </a:r>
            <a:r>
              <a:rPr lang="tr-TR" dirty="0" smtClean="0">
                <a:solidFill>
                  <a:srgbClr val="002060"/>
                </a:solidFill>
              </a:rPr>
              <a:t>oluşturulmaktadır.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İ</a:t>
            </a:r>
            <a:r>
              <a:rPr lang="tr-TR" dirty="0" smtClean="0">
                <a:solidFill>
                  <a:srgbClr val="002060"/>
                </a:solidFill>
              </a:rPr>
              <a:t>ki </a:t>
            </a:r>
            <a:r>
              <a:rPr lang="tr-TR" dirty="0">
                <a:solidFill>
                  <a:srgbClr val="002060"/>
                </a:solidFill>
              </a:rPr>
              <a:t>kent arasındaki “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iyi niyet anlaşması</a:t>
            </a:r>
            <a:r>
              <a:rPr lang="tr-TR" dirty="0">
                <a:solidFill>
                  <a:srgbClr val="002060"/>
                </a:solidFill>
              </a:rPr>
              <a:t>” olarak görülmeye başlanan kardeş şehir hareketi, 2000’li yıllara gelindiğinde, daha konu ve sorun odaklı,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sürdürülebilir ve ekonomik gelişmeyi artırıcı </a:t>
            </a:r>
            <a:r>
              <a:rPr lang="tr-TR" dirty="0">
                <a:solidFill>
                  <a:srgbClr val="002060"/>
                </a:solidFill>
              </a:rPr>
              <a:t>bir unsur olarak değerlendirilmiştir.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1869" y="5838157"/>
            <a:ext cx="2552131" cy="101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6" y="1052736"/>
            <a:ext cx="8740388" cy="554199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Türkiye’nin Kentsel Ağlara Katılımı</a:t>
            </a:r>
          </a:p>
          <a:p>
            <a:pPr algn="just"/>
            <a:r>
              <a:rPr lang="tr-TR" b="1" dirty="0">
                <a:solidFill>
                  <a:srgbClr val="002060"/>
                </a:solidFill>
              </a:rPr>
              <a:t>Making Cities Resilient</a:t>
            </a:r>
            <a:r>
              <a:rPr lang="tr-TR" dirty="0">
                <a:solidFill>
                  <a:srgbClr val="002060"/>
                </a:solidFill>
              </a:rPr>
              <a:t> kampanyasında İstanbul, Antalya ve Yalova kentsel direnci artırmaya yönelik faaliyetleri takip etmektedir.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EMI</a:t>
            </a:r>
            <a:r>
              <a:rPr lang="tr-TR" dirty="0">
                <a:solidFill>
                  <a:srgbClr val="002060"/>
                </a:solidFill>
              </a:rPr>
              <a:t>, İstanbul Büyük Şehir </a:t>
            </a:r>
            <a:r>
              <a:rPr lang="tr-TR" dirty="0" smtClean="0">
                <a:solidFill>
                  <a:srgbClr val="002060"/>
                </a:solidFill>
              </a:rPr>
              <a:t>Belediyesi </a:t>
            </a:r>
            <a:r>
              <a:rPr lang="tr-TR" dirty="0">
                <a:solidFill>
                  <a:srgbClr val="002060"/>
                </a:solidFill>
              </a:rPr>
              <a:t>işbirliği ile risk göstergelerinin belirlenmesine yönelik bir çalışma yürütülmektedir. 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tr-TR" b="1" dirty="0">
                <a:solidFill>
                  <a:srgbClr val="002060"/>
                </a:solidFill>
              </a:rPr>
              <a:t>Metropolis</a:t>
            </a:r>
            <a:r>
              <a:rPr lang="tr-TR" dirty="0">
                <a:solidFill>
                  <a:srgbClr val="002060"/>
                </a:solidFill>
              </a:rPr>
              <a:t> oluşumuna Türkiye’den İstanbul ve Ankara katılım göstermiştir.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Eurocities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birliğine Türkiye’den katılımın daha yoğun ve çalışma alanlarının daha tanımlı olduğu görülmektedir.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>
                <a:solidFill>
                  <a:srgbClr val="002060"/>
                </a:solidFill>
              </a:rPr>
              <a:t>Türkiye’den şehirlerin en eski tarihli olarak katılım gösterdiği ve kent yönetimi düzeyinde uluslararası platforma çıktığı oluşum </a:t>
            </a:r>
            <a:r>
              <a:rPr lang="tr-TR" b="1" dirty="0">
                <a:solidFill>
                  <a:srgbClr val="002060"/>
                </a:solidFill>
              </a:rPr>
              <a:t>Kardeş Şehirler</a:t>
            </a:r>
            <a:r>
              <a:rPr lang="tr-TR" dirty="0">
                <a:solidFill>
                  <a:srgbClr val="002060"/>
                </a:solidFill>
              </a:rPr>
              <a:t>’dir. 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 bwMode="auto">
          <a:xfrm>
            <a:off x="755576" y="1158800"/>
            <a:ext cx="7632848" cy="543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8353091" y="4221087"/>
            <a:ext cx="720080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4" descr="Eurocitie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39900"/>
          <a:stretch/>
        </p:blipFill>
        <p:spPr bwMode="auto">
          <a:xfrm>
            <a:off x="-19443" y="1003889"/>
            <a:ext cx="721314" cy="14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1446165"/>
            <a:ext cx="8870240" cy="4719139"/>
            <a:chOff x="166256" y="942109"/>
            <a:chExt cx="8870240" cy="471913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" t="2060" r="1375" b="2008"/>
            <a:stretch/>
          </p:blipFill>
          <p:spPr bwMode="auto">
            <a:xfrm>
              <a:off x="166256" y="942109"/>
              <a:ext cx="8345144" cy="471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01249" y="1177007"/>
              <a:ext cx="1135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ANKARA (44)</a:t>
              </a:r>
              <a:endParaRPr lang="tr-T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12315" y="1681063"/>
              <a:ext cx="1224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İSTANBUL (38)</a:t>
              </a:r>
              <a:endParaRPr lang="tr-TR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3205" y="2113111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İZMİR (31)</a:t>
              </a:r>
              <a:endParaRPr lang="tr-TR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9813" y="2545159"/>
              <a:ext cx="10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BURSA (25)</a:t>
              </a:r>
              <a:endParaRPr lang="tr-TR" sz="14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69951" y="5949280"/>
            <a:ext cx="2274049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6" y="1052736"/>
            <a:ext cx="8740388" cy="55419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Neden Yenilikçilik &amp; Nasıl Yenilikçilik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Yenilikçi </a:t>
            </a:r>
            <a:r>
              <a:rPr lang="tr-TR" dirty="0">
                <a:solidFill>
                  <a:srgbClr val="002060"/>
                </a:solidFill>
              </a:rPr>
              <a:t>yaklaşımlar özellikle </a:t>
            </a:r>
            <a:r>
              <a:rPr lang="tr-TR" b="1" dirty="0">
                <a:solidFill>
                  <a:srgbClr val="002060"/>
                </a:solidFill>
              </a:rPr>
              <a:t>sosyal ve toplumsal </a:t>
            </a:r>
            <a:r>
              <a:rPr lang="tr-TR" dirty="0">
                <a:solidFill>
                  <a:srgbClr val="002060"/>
                </a:solidFill>
              </a:rPr>
              <a:t>sorunların çözümü yönünde ivme kazanmış durumdadır. </a:t>
            </a:r>
            <a:r>
              <a:rPr lang="tr-TR" dirty="0" smtClean="0">
                <a:solidFill>
                  <a:srgbClr val="002060"/>
                </a:solidFill>
              </a:rPr>
              <a:t>Bu </a:t>
            </a:r>
            <a:r>
              <a:rPr lang="tr-TR" dirty="0">
                <a:solidFill>
                  <a:srgbClr val="002060"/>
                </a:solidFill>
              </a:rPr>
              <a:t>kapsamda,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demografik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çevresel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toplumsal</a:t>
            </a:r>
            <a:r>
              <a:rPr lang="tr-TR" dirty="0">
                <a:solidFill>
                  <a:srgbClr val="002060"/>
                </a:solidFill>
              </a:rPr>
              <a:t> ve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ekonomi</a:t>
            </a:r>
            <a:r>
              <a:rPr lang="tr-TR" dirty="0">
                <a:solidFill>
                  <a:srgbClr val="002060"/>
                </a:solidFill>
              </a:rPr>
              <a:t> konularında güncel eğilimler doğrultusunda yenilikçi yaklaşımlar ve uygulamalar geliştirilmektedir.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Kentler,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yaratıcılık</a:t>
            </a:r>
            <a:r>
              <a:rPr lang="tr-TR" dirty="0">
                <a:solidFill>
                  <a:srgbClr val="002060"/>
                </a:solidFill>
              </a:rPr>
              <a:t> ve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yenilikçilik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merkezleridir ve </a:t>
            </a:r>
            <a:r>
              <a:rPr lang="tr-TR" dirty="0">
                <a:solidFill>
                  <a:srgbClr val="002060"/>
                </a:solidFill>
              </a:rPr>
              <a:t>ekonomik ve bölgesel kalkınma için kilit rolü </a:t>
            </a:r>
            <a:r>
              <a:rPr lang="tr-TR" dirty="0" smtClean="0">
                <a:solidFill>
                  <a:srgbClr val="002060"/>
                </a:solidFill>
              </a:rPr>
              <a:t>üstlenmektedirler. </a:t>
            </a:r>
          </a:p>
          <a:p>
            <a:pPr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Yönetsel sınırlar</a:t>
            </a:r>
            <a:r>
              <a:rPr lang="tr-TR" dirty="0" smtClean="0">
                <a:solidFill>
                  <a:srgbClr val="002060"/>
                </a:solidFill>
              </a:rPr>
              <a:t>, kentlerin </a:t>
            </a:r>
            <a:r>
              <a:rPr lang="tr-TR" dirty="0">
                <a:solidFill>
                  <a:srgbClr val="002060"/>
                </a:solidFill>
              </a:rPr>
              <a:t>gelişmesinde; fiziksel, sosyal, ekonomik, kültürel ya da çevresel gerçekliği </a:t>
            </a:r>
            <a:r>
              <a:rPr lang="tr-TR" dirty="0" smtClean="0">
                <a:solidFill>
                  <a:srgbClr val="002060"/>
                </a:solidFill>
              </a:rPr>
              <a:t>yansıtmamakta ve </a:t>
            </a:r>
            <a:r>
              <a:rPr lang="tr-TR" dirty="0">
                <a:solidFill>
                  <a:srgbClr val="002060"/>
                </a:solidFill>
              </a:rPr>
              <a:t>bu nedenle </a:t>
            </a:r>
            <a:r>
              <a:rPr lang="tr-TR" dirty="0" smtClean="0">
                <a:solidFill>
                  <a:srgbClr val="002060"/>
                </a:solidFill>
              </a:rPr>
              <a:t>daha </a:t>
            </a:r>
            <a:r>
              <a:rPr lang="tr-TR" dirty="0">
                <a:solidFill>
                  <a:srgbClr val="002060"/>
                </a:solidFill>
              </a:rPr>
              <a:t>esnek ve kapsayıcı yönetişim sistemlerinin geliştirilmesi </a:t>
            </a:r>
            <a:r>
              <a:rPr lang="tr-TR" dirty="0" smtClean="0">
                <a:solidFill>
                  <a:srgbClr val="002060"/>
                </a:solidFill>
              </a:rPr>
              <a:t>gerekmektedir. 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Kentsel </a:t>
            </a:r>
            <a:r>
              <a:rPr lang="tr-TR" dirty="0">
                <a:solidFill>
                  <a:srgbClr val="002060"/>
                </a:solidFill>
              </a:rPr>
              <a:t>mekanda ayrışma ve kentsel yayılmanın yanısıra, sosyal kutuplaşma, gelir </a:t>
            </a:r>
            <a:r>
              <a:rPr lang="tr-TR" dirty="0" smtClean="0">
                <a:solidFill>
                  <a:srgbClr val="002060"/>
                </a:solidFill>
              </a:rPr>
              <a:t>eşitsizliği, ekosistemin </a:t>
            </a:r>
            <a:r>
              <a:rPr lang="tr-TR" dirty="0">
                <a:solidFill>
                  <a:srgbClr val="002060"/>
                </a:solidFill>
              </a:rPr>
              <a:t>baskı altında olması ve demografik yapıdaki değişimler bir çok kentin gelecekte başa çıkmak zorunda kalacağı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problem alanları </a:t>
            </a:r>
            <a:r>
              <a:rPr lang="tr-TR" dirty="0">
                <a:solidFill>
                  <a:srgbClr val="002060"/>
                </a:solidFill>
              </a:rPr>
              <a:t>olarak </a:t>
            </a:r>
            <a:r>
              <a:rPr lang="tr-TR" dirty="0" smtClean="0">
                <a:solidFill>
                  <a:srgbClr val="002060"/>
                </a:solidFill>
              </a:rPr>
              <a:t>görülmektedir.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6" y="1052736"/>
            <a:ext cx="8740388" cy="55419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Neden Yenilikçilik &amp; Nasıl Yenilikçilik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Kentsel birlikler, </a:t>
            </a:r>
            <a:r>
              <a:rPr lang="tr-TR" dirty="0">
                <a:solidFill>
                  <a:srgbClr val="002060"/>
                </a:solidFill>
              </a:rPr>
              <a:t>günümüzde sadece kendi ağları içinde değil, diğer oluşumlarla da işbirliği yapmaktadır. Bu yeni durum, benzer gruplar arasında rekabete dayalı çekişmeleri ortadan kaldırdığı gibi,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kentlerin geleceğine şekil vermekte </a:t>
            </a:r>
            <a:r>
              <a:rPr lang="tr-TR" dirty="0">
                <a:solidFill>
                  <a:srgbClr val="002060"/>
                </a:solidFill>
              </a:rPr>
              <a:t>ve yenilikçi çözüm üretmede son derece güçlü bir yapılanmanın habercisidir. 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Son </a:t>
            </a:r>
            <a:r>
              <a:rPr lang="tr-TR" dirty="0">
                <a:solidFill>
                  <a:srgbClr val="002060"/>
                </a:solidFill>
              </a:rPr>
              <a:t>dönemlerde, yerel yönetimlerin katılım gösterdiği uluslararası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hibe ve araştırma programları</a:t>
            </a:r>
            <a:r>
              <a:rPr lang="tr-TR" dirty="0">
                <a:solidFill>
                  <a:srgbClr val="002060"/>
                </a:solidFill>
              </a:rPr>
              <a:t>, güçlü kentsel birliklerin katılımıyla gelişmiş ve çeşitlenmiş durumdadır.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>
                <a:solidFill>
                  <a:srgbClr val="002060"/>
                </a:solidFill>
              </a:rPr>
              <a:t>Sağlıklı Kentler </a:t>
            </a:r>
            <a:r>
              <a:rPr lang="tr-TR" dirty="0" smtClean="0">
                <a:solidFill>
                  <a:srgbClr val="002060"/>
                </a:solidFill>
              </a:rPr>
              <a:t>anlamında </a:t>
            </a:r>
            <a:r>
              <a:rPr lang="tr-TR" dirty="0">
                <a:solidFill>
                  <a:srgbClr val="002060"/>
                </a:solidFill>
              </a:rPr>
              <a:t>yenilikçi yaklaşımları yakalamak ve </a:t>
            </a:r>
            <a:r>
              <a:rPr lang="tr-TR" dirty="0" smtClean="0">
                <a:solidFill>
                  <a:srgbClr val="002060"/>
                </a:solidFill>
              </a:rPr>
              <a:t>geliştirerek </a:t>
            </a:r>
            <a:r>
              <a:rPr lang="tr-TR" dirty="0">
                <a:solidFill>
                  <a:srgbClr val="002060"/>
                </a:solidFill>
              </a:rPr>
              <a:t>uygulamak amacıyla, diğer kent birlikleri ile yoğun işbirliğine girilmesi ve ortaya çıkacak fikirlerin farklı fonlama programları ile hayata geçirilmesi, kent birliklerinin daha üretken olmasına ve yaşanabilir çevreler yaratılmasına öncülük edebilecektir.  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8" y="1052736"/>
            <a:ext cx="891073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500" b="1" dirty="0" smtClean="0">
                <a:solidFill>
                  <a:srgbClr val="002060"/>
                </a:solidFill>
              </a:rPr>
              <a:t>Neden Yenilikçilik &amp; Nasıl Yenilikçilik</a:t>
            </a:r>
          </a:p>
          <a:p>
            <a:pPr algn="just"/>
            <a:r>
              <a:rPr lang="tr-TR" sz="2500" dirty="0" smtClean="0">
                <a:solidFill>
                  <a:srgbClr val="002060"/>
                </a:solidFill>
              </a:rPr>
              <a:t>Bu </a:t>
            </a:r>
            <a:r>
              <a:rPr lang="tr-TR" sz="2500" dirty="0">
                <a:solidFill>
                  <a:srgbClr val="002060"/>
                </a:solidFill>
              </a:rPr>
              <a:t>bağlamda, </a:t>
            </a:r>
            <a:r>
              <a:rPr lang="tr-TR" sz="2500" b="1" dirty="0">
                <a:solidFill>
                  <a:srgbClr val="002060"/>
                </a:solidFill>
              </a:rPr>
              <a:t>2014</a:t>
            </a:r>
            <a:r>
              <a:rPr lang="tr-TR" sz="2500" dirty="0">
                <a:solidFill>
                  <a:srgbClr val="002060"/>
                </a:solidFill>
              </a:rPr>
              <a:t> yılı itibariyle çağrıları açılacak olan </a:t>
            </a:r>
            <a:r>
              <a:rPr lang="tr-TR" sz="2500" b="1" dirty="0">
                <a:solidFill>
                  <a:schemeClr val="accent6">
                    <a:lumMod val="50000"/>
                  </a:schemeClr>
                </a:solidFill>
              </a:rPr>
              <a:t>Horizon 2020 Çerçeve Programı</a:t>
            </a:r>
            <a:r>
              <a:rPr lang="tr-TR" sz="2500" dirty="0">
                <a:solidFill>
                  <a:srgbClr val="002060"/>
                </a:solidFill>
              </a:rPr>
              <a:t>, sadece akademisyenler için değil, yerel yönetimler ve kent birliklerinin de aktif olarak katılım göstereceği konu alanlarını kapsamaktadır. </a:t>
            </a:r>
            <a:endParaRPr lang="tr-TR" sz="25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ec.europa.eu/digital-agenda/sites/digital-agenda/files/horizon2020_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65992"/>
            <a:ext cx="4716016" cy="29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458" y="3140968"/>
            <a:ext cx="4396526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900" b="1" dirty="0" smtClean="0">
                <a:solidFill>
                  <a:srgbClr val="002060"/>
                </a:solidFill>
              </a:rPr>
              <a:t>TOPLUMSAL TEMEL KONULAR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sağlık,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demografik değişimler,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refah,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gıda güvenliği,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sürdürülebilir tarım,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güvenli/temiz/verimli enerji kaynakları,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yenilikçi toplumlar </a:t>
            </a:r>
          </a:p>
          <a:p>
            <a:r>
              <a:rPr lang="tr-TR" sz="2500" dirty="0" smtClean="0">
                <a:solidFill>
                  <a:srgbClr val="002060"/>
                </a:solidFill>
              </a:rPr>
              <a:t>iklim değişikliği</a:t>
            </a:r>
          </a:p>
        </p:txBody>
      </p:sp>
    </p:spTree>
    <p:extLst>
      <p:ext uri="{BB962C8B-B14F-4D97-AF65-F5344CB8AC3E}">
        <p14:creationId xmlns:p14="http://schemas.microsoft.com/office/powerpoint/2010/main" val="10706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06" y="1052736"/>
            <a:ext cx="8740388" cy="5541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</a:rPr>
              <a:t>TEŞEKKÜR EDERİM</a:t>
            </a:r>
          </a:p>
          <a:p>
            <a:pPr marL="0" indent="0" algn="ctr">
              <a:buNone/>
            </a:pPr>
            <a:endParaRPr lang="tr-TR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002060"/>
                </a:solidFill>
              </a:rPr>
              <a:t>kundak@itu.edu.tr</a:t>
            </a:r>
            <a:endParaRPr lang="tr-TR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Kentlerin Geleceği &amp; Geleceğin Kentleri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Planlamanın son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100 yıllık serüveni</a:t>
            </a:r>
            <a:r>
              <a:rPr lang="tr-TR" dirty="0">
                <a:solidFill>
                  <a:srgbClr val="002060"/>
                </a:solidFill>
              </a:rPr>
              <a:t>, hem kuramsal hem de uygulama alanlarında büyük değişimlerin yaşandığını göstermektedir.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Resim haritalardan,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sosyo-ekonomik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ve politik </a:t>
            </a:r>
            <a:r>
              <a:rPr lang="tr-TR" dirty="0">
                <a:solidFill>
                  <a:srgbClr val="002060"/>
                </a:solidFill>
              </a:rPr>
              <a:t>yansımaları barındıran </a:t>
            </a:r>
            <a:r>
              <a:rPr lang="tr-TR" dirty="0" smtClean="0">
                <a:solidFill>
                  <a:srgbClr val="002060"/>
                </a:solidFill>
              </a:rPr>
              <a:t>planlara geçiş.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Artan </a:t>
            </a:r>
            <a:r>
              <a:rPr lang="tr-TR" dirty="0">
                <a:solidFill>
                  <a:srgbClr val="002060"/>
                </a:solidFill>
              </a:rPr>
              <a:t>ve yayılan sanayileşmenin doğal kaynaklar ve sosyal çevre üzerindeki </a:t>
            </a:r>
            <a:r>
              <a:rPr lang="tr-TR" dirty="0" smtClean="0">
                <a:solidFill>
                  <a:srgbClr val="002060"/>
                </a:solidFill>
              </a:rPr>
              <a:t>baskısına cevap olarak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sürdürülebilir kalkınma</a:t>
            </a:r>
            <a:r>
              <a:rPr lang="tr-TR" dirty="0" smtClean="0">
                <a:solidFill>
                  <a:srgbClr val="002060"/>
                </a:solidFill>
              </a:rPr>
              <a:t> (1987) 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Kuramsal </a:t>
            </a:r>
            <a:r>
              <a:rPr lang="tr-TR" dirty="0">
                <a:solidFill>
                  <a:srgbClr val="002060"/>
                </a:solidFill>
              </a:rPr>
              <a:t>temelleri 1960’lara dayanan </a:t>
            </a:r>
            <a:r>
              <a:rPr lang="tr-TR" dirty="0" smtClean="0">
                <a:solidFill>
                  <a:srgbClr val="002060"/>
                </a:solidFill>
              </a:rPr>
              <a:t>ve </a:t>
            </a:r>
            <a:r>
              <a:rPr lang="tr-TR" dirty="0">
                <a:solidFill>
                  <a:srgbClr val="002060"/>
                </a:solidFill>
              </a:rPr>
              <a:t>2000’li yıllarda planlama pratiğine hızlı bir giriş </a:t>
            </a:r>
            <a:r>
              <a:rPr lang="tr-TR" dirty="0" smtClean="0">
                <a:solidFill>
                  <a:srgbClr val="002060"/>
                </a:solidFill>
              </a:rPr>
              <a:t>yapan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stratejik planlama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Doğal </a:t>
            </a:r>
            <a:r>
              <a:rPr lang="tr-TR" dirty="0">
                <a:solidFill>
                  <a:srgbClr val="002060"/>
                </a:solidFill>
              </a:rPr>
              <a:t>ve teknolojik </a:t>
            </a:r>
            <a:r>
              <a:rPr lang="tr-TR" dirty="0" smtClean="0">
                <a:solidFill>
                  <a:srgbClr val="002060"/>
                </a:solidFill>
              </a:rPr>
              <a:t>afetlerin artışı </a:t>
            </a:r>
            <a:r>
              <a:rPr lang="tr-TR" dirty="0">
                <a:solidFill>
                  <a:srgbClr val="002060"/>
                </a:solidFill>
              </a:rPr>
              <a:t>ve küresel iklim </a:t>
            </a:r>
            <a:r>
              <a:rPr lang="tr-TR" dirty="0" smtClean="0">
                <a:solidFill>
                  <a:srgbClr val="002060"/>
                </a:solidFill>
              </a:rPr>
              <a:t>değişikliğine karşı “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dirençli kentler</a:t>
            </a:r>
            <a:r>
              <a:rPr lang="tr-TR" dirty="0" smtClean="0">
                <a:solidFill>
                  <a:srgbClr val="002060"/>
                </a:solidFill>
              </a:rPr>
              <a:t>“. 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Gelişen, Çeşitlenen ve Uzmanlaşan Kentsel Ağlar</a:t>
            </a:r>
          </a:p>
          <a:p>
            <a:pPr algn="just"/>
            <a:r>
              <a:rPr lang="tr-TR" dirty="0">
                <a:solidFill>
                  <a:srgbClr val="002060"/>
                </a:solidFill>
              </a:rPr>
              <a:t>Kentlerin ortak fayda sağlamak amacıyla biraraya gelmesi kolonileşme döneminde </a:t>
            </a:r>
            <a:r>
              <a:rPr lang="tr-TR" dirty="0" smtClean="0">
                <a:solidFill>
                  <a:srgbClr val="002060"/>
                </a:solidFill>
              </a:rPr>
              <a:t>başlamasına </a:t>
            </a:r>
            <a:r>
              <a:rPr lang="tr-TR" dirty="0">
                <a:solidFill>
                  <a:srgbClr val="002060"/>
                </a:solidFill>
              </a:rPr>
              <a:t>karşın, kentsel ağların ve işbirliklerinin; </a:t>
            </a:r>
            <a:endParaRPr lang="tr-TR" dirty="0" smtClean="0">
              <a:solidFill>
                <a:srgbClr val="002060"/>
              </a:solidFill>
            </a:endParaRPr>
          </a:p>
          <a:p>
            <a:pPr lvl="1"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kültürel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diyaloğun artırılması, </a:t>
            </a:r>
            <a:endParaRPr lang="tr-T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benzer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sorunlara çözüm arayışlarının hızlanması ve </a:t>
            </a:r>
            <a:endParaRPr lang="tr-T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ekonomik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faaliyetlerin geliştirilmesi çerçevesinde öncü bir rol oynaması 20. yüzyıla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denk gelmektedir. </a:t>
            </a: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Geçmişte</a:t>
            </a:r>
            <a:r>
              <a:rPr lang="tr-TR" dirty="0">
                <a:solidFill>
                  <a:srgbClr val="002060"/>
                </a:solidFill>
              </a:rPr>
              <a:t>, ülke politikalarına bağlı olarak işbirliğine giren kentler, günümüzde çerçevesi net olarak tanımlanmış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konular ve/veya sorun alanlarında</a:t>
            </a:r>
            <a:r>
              <a:rPr lang="tr-TR" dirty="0">
                <a:solidFill>
                  <a:srgbClr val="002060"/>
                </a:solidFill>
              </a:rPr>
              <a:t> biraraya gelme eğilimindedirler.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196752"/>
            <a:ext cx="6048672" cy="51125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dirty="0">
                <a:solidFill>
                  <a:srgbClr val="002060"/>
                </a:solidFill>
              </a:rPr>
              <a:t>Birleşmiş Milletler, UNISDR </a:t>
            </a:r>
            <a:r>
              <a:rPr lang="tr-TR" dirty="0" smtClean="0">
                <a:solidFill>
                  <a:srgbClr val="002060"/>
                </a:solidFill>
              </a:rPr>
              <a:t>bünyesinde </a:t>
            </a:r>
            <a:r>
              <a:rPr lang="tr-TR" dirty="0">
                <a:solidFill>
                  <a:srgbClr val="002060"/>
                </a:solidFill>
              </a:rPr>
              <a:t>2012 yılında “</a:t>
            </a:r>
            <a:r>
              <a:rPr lang="tr-TR" b="1" dirty="0">
                <a:solidFill>
                  <a:srgbClr val="002060"/>
                </a:solidFill>
              </a:rPr>
              <a:t>Making Cities Resilient</a:t>
            </a:r>
            <a:r>
              <a:rPr lang="tr-TR" dirty="0">
                <a:solidFill>
                  <a:srgbClr val="002060"/>
                </a:solidFill>
              </a:rPr>
              <a:t>” </a:t>
            </a:r>
            <a:r>
              <a:rPr lang="tr-TR" dirty="0" smtClean="0">
                <a:solidFill>
                  <a:srgbClr val="002060"/>
                </a:solidFill>
              </a:rPr>
              <a:t>adı </a:t>
            </a:r>
            <a:r>
              <a:rPr lang="tr-TR" dirty="0">
                <a:solidFill>
                  <a:srgbClr val="002060"/>
                </a:solidFill>
              </a:rPr>
              <a:t>altında bir kampanya başlatılmıştır.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Bu </a:t>
            </a:r>
            <a:r>
              <a:rPr lang="tr-TR" dirty="0">
                <a:solidFill>
                  <a:srgbClr val="002060"/>
                </a:solidFill>
              </a:rPr>
              <a:t>kampanya </a:t>
            </a:r>
            <a:r>
              <a:rPr lang="tr-TR" dirty="0" smtClean="0">
                <a:solidFill>
                  <a:srgbClr val="002060"/>
                </a:solidFill>
              </a:rPr>
              <a:t>ile; 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uygulama </a:t>
            </a:r>
            <a:r>
              <a:rPr lang="tr-TR" dirty="0">
                <a:solidFill>
                  <a:srgbClr val="002060"/>
                </a:solidFill>
              </a:rPr>
              <a:t>pratiklerinin oluşturulması, </a:t>
            </a:r>
            <a:endParaRPr lang="tr-TR" dirty="0" smtClean="0">
              <a:solidFill>
                <a:srgbClr val="002060"/>
              </a:solidFill>
            </a:endParaRP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kentlerin iyi </a:t>
            </a:r>
            <a:r>
              <a:rPr lang="tr-TR" dirty="0">
                <a:solidFill>
                  <a:srgbClr val="002060"/>
                </a:solidFill>
              </a:rPr>
              <a:t>örnek uygulamalarını paylaşabilecekleri platformun yaratılması </a:t>
            </a:r>
            <a:r>
              <a:rPr lang="tr-TR" dirty="0" smtClean="0">
                <a:solidFill>
                  <a:srgbClr val="002060"/>
                </a:solidFill>
              </a:rPr>
              <a:t>ve</a:t>
            </a:r>
          </a:p>
          <a:p>
            <a:pPr lvl="1" algn="just"/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>
                <a:solidFill>
                  <a:srgbClr val="002060"/>
                </a:solidFill>
              </a:rPr>
              <a:t>ortak eylem planlarının oluşturulması anlamında önemli bir adım olarak nitelendirilmektedir.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Kampanya</a:t>
            </a:r>
            <a:r>
              <a:rPr lang="tr-TR" dirty="0">
                <a:solidFill>
                  <a:srgbClr val="002060"/>
                </a:solidFill>
              </a:rPr>
              <a:t>, başladığı günden bu yana, </a:t>
            </a:r>
            <a:r>
              <a:rPr lang="tr-TR" b="1" dirty="0">
                <a:solidFill>
                  <a:srgbClr val="002060"/>
                </a:solidFill>
              </a:rPr>
              <a:t>1529</a:t>
            </a:r>
            <a:r>
              <a:rPr lang="tr-TR" dirty="0">
                <a:solidFill>
                  <a:srgbClr val="002060"/>
                </a:solidFill>
              </a:rPr>
              <a:t> kenti bünyesine katarak, bu kentler arasındaki diyaloğun artmasına ve kentsel direncin tanımlanması ve uygulaması aşamalarında birarada karar verebilmelerine olanak tanımıştır.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592288" cy="241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6249"/>
            <a:ext cx="2232247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5500"/>
            <a:ext cx="9144000" cy="585791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UNISDR’ın kampanyasında “Dirençli Kentlerin” sahip olması ve / veya geliştirmesi gereken temel zorunluluklar aşağıdaki gibi sıralanmıştır. (UNISDR, 2012)</a:t>
            </a:r>
            <a:endParaRPr lang="tr-T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r-TR" sz="2000" dirty="0" smtClean="0">
                <a:solidFill>
                  <a:srgbClr val="002060"/>
                </a:solidFill>
              </a:rPr>
              <a:t>Afet </a:t>
            </a:r>
            <a:r>
              <a:rPr lang="tr-TR" sz="2000" dirty="0">
                <a:solidFill>
                  <a:srgbClr val="002060"/>
                </a:solidFill>
              </a:rPr>
              <a:t>risklerinin azaltılmasında </a:t>
            </a:r>
            <a:r>
              <a:rPr lang="tr-TR" sz="2000" b="1" i="1" dirty="0">
                <a:solidFill>
                  <a:srgbClr val="002060"/>
                </a:solidFill>
              </a:rPr>
              <a:t>katılımcı</a:t>
            </a:r>
            <a:r>
              <a:rPr lang="tr-TR" sz="2000" dirty="0">
                <a:solidFill>
                  <a:srgbClr val="002060"/>
                </a:solidFill>
              </a:rPr>
              <a:t> bir yaklaşımla tüm ilgi gruplarının dahil edilmesi, yerel işbirliklerinin desteklenmesi ve tüm tarafların görev ve sorumlulukları hakkında bilgi sahibi sahibi olması;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</a:rPr>
              <a:t>Yönetimlerin, afet risklerinin azaltımı için </a:t>
            </a:r>
            <a:r>
              <a:rPr lang="tr-TR" sz="2000" b="1" i="1" dirty="0">
                <a:solidFill>
                  <a:srgbClr val="002060"/>
                </a:solidFill>
              </a:rPr>
              <a:t>bütçe</a:t>
            </a:r>
            <a:r>
              <a:rPr lang="tr-TR" sz="2000" dirty="0">
                <a:solidFill>
                  <a:srgbClr val="002060"/>
                </a:solidFill>
              </a:rPr>
              <a:t> ayırması ve ev sahiplerini, gelir düzeyi düşük aileleri, toplumu, kamu ve özel sektörü bu konuda teşvik edici uygulamalar sunması;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</a:rPr>
              <a:t>Yerleşme içerisinde, tehlike ve hasar görebilirlik düzeylerindeki güncellemelerin yapılması ve buna yönelik risk değerlendirmelerinin şeffaf bir anlayışla tüm </a:t>
            </a:r>
            <a:r>
              <a:rPr lang="tr-TR" sz="2000" b="1" i="1" dirty="0">
                <a:solidFill>
                  <a:srgbClr val="002060"/>
                </a:solidFill>
              </a:rPr>
              <a:t>ilgi gruplarıyla paylaşılması</a:t>
            </a:r>
            <a:r>
              <a:rPr lang="tr-TR" sz="2000" dirty="0">
                <a:solidFill>
                  <a:srgbClr val="002060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</a:rPr>
              <a:t>Riskleri azaltma çerçevesinde </a:t>
            </a:r>
            <a:r>
              <a:rPr lang="tr-TR" sz="2000" b="1" i="1" dirty="0">
                <a:solidFill>
                  <a:srgbClr val="002060"/>
                </a:solidFill>
              </a:rPr>
              <a:t>kritik altyapı </a:t>
            </a:r>
            <a:r>
              <a:rPr lang="tr-TR" sz="2000" dirty="0">
                <a:solidFill>
                  <a:srgbClr val="002060"/>
                </a:solidFill>
              </a:rPr>
              <a:t>tesislerine yatırım yapılması ve düzenli bakımının sağlanması;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</a:rPr>
              <a:t>Okullarda ve hastanelerde </a:t>
            </a:r>
            <a:r>
              <a:rPr lang="tr-TR" sz="2000" b="1" i="1" dirty="0">
                <a:solidFill>
                  <a:srgbClr val="002060"/>
                </a:solidFill>
              </a:rPr>
              <a:t>güvenli yapı </a:t>
            </a:r>
            <a:r>
              <a:rPr lang="tr-TR" sz="2000" dirty="0">
                <a:solidFill>
                  <a:srgbClr val="002060"/>
                </a:solidFill>
              </a:rPr>
              <a:t>kriterlerinin sağlanması</a:t>
            </a:r>
            <a:r>
              <a:rPr lang="tr-TR" sz="2000" dirty="0" smtClean="0">
                <a:solidFill>
                  <a:srgbClr val="002060"/>
                </a:solidFill>
              </a:rPr>
              <a:t>;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531" y="1052736"/>
            <a:ext cx="9144000" cy="527585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tr-TR" sz="2000" b="1" i="1" dirty="0" smtClean="0">
                <a:solidFill>
                  <a:srgbClr val="002060"/>
                </a:solidFill>
              </a:rPr>
              <a:t>Risklerin </a:t>
            </a:r>
            <a:r>
              <a:rPr lang="tr-TR" sz="2000" b="1" i="1" dirty="0">
                <a:solidFill>
                  <a:srgbClr val="002060"/>
                </a:solidFill>
              </a:rPr>
              <a:t>azaltılması </a:t>
            </a:r>
            <a:r>
              <a:rPr lang="tr-TR" sz="2000" dirty="0">
                <a:solidFill>
                  <a:srgbClr val="002060"/>
                </a:solidFill>
              </a:rPr>
              <a:t>çerçevesinde, gerçekçi ve uygulanabilir bir yerleşme/yapı yönetmeliğinin tasarlanması, halkın yoksul kesimi için güvenli alanların yerleşmeye tahsis edilmesi ve mevcut yasa dışı yerleşmelerin düzenlenmesi;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tr-TR" sz="2000" dirty="0">
                <a:solidFill>
                  <a:srgbClr val="002060"/>
                </a:solidFill>
              </a:rPr>
              <a:t>Okullarda ve yerel birimlerde halkın katılabilecegi, afet zararlarını azaltma konusunda </a:t>
            </a:r>
            <a:r>
              <a:rPr lang="tr-TR" sz="2000" b="1" i="1" dirty="0">
                <a:solidFill>
                  <a:srgbClr val="002060"/>
                </a:solidFill>
              </a:rPr>
              <a:t>eğitimlerin verilmesi</a:t>
            </a:r>
            <a:r>
              <a:rPr lang="tr-TR" sz="2000" dirty="0">
                <a:solidFill>
                  <a:srgbClr val="002060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tr-TR" sz="2000" b="1" i="1" dirty="0">
                <a:solidFill>
                  <a:srgbClr val="002060"/>
                </a:solidFill>
              </a:rPr>
              <a:t>Ekosistemin</a:t>
            </a:r>
            <a:r>
              <a:rPr lang="tr-TR" sz="2000" dirty="0">
                <a:solidFill>
                  <a:srgbClr val="002060"/>
                </a:solidFill>
              </a:rPr>
              <a:t> korunması ve çevreye duyarlı yapıların ve kentlerin tasarlanması;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tr-TR" sz="2000" b="1" i="1" dirty="0">
                <a:solidFill>
                  <a:srgbClr val="002060"/>
                </a:solidFill>
              </a:rPr>
              <a:t>Erken uyarı sistemlerinin </a:t>
            </a:r>
            <a:r>
              <a:rPr lang="tr-TR" sz="2000" dirty="0">
                <a:solidFill>
                  <a:srgbClr val="002060"/>
                </a:solidFill>
              </a:rPr>
              <a:t>geliştirilmesi ve halkın bu sistemler ve yapılması gerekenler hakkında bilgilendirilmesi;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tr-TR" sz="2000" dirty="0">
                <a:solidFill>
                  <a:srgbClr val="002060"/>
                </a:solidFill>
              </a:rPr>
              <a:t>Herhangi bir </a:t>
            </a:r>
            <a:r>
              <a:rPr lang="tr-TR" sz="2000" b="1" i="1" dirty="0">
                <a:solidFill>
                  <a:srgbClr val="002060"/>
                </a:solidFill>
              </a:rPr>
              <a:t>afet sonrasında</a:t>
            </a:r>
            <a:r>
              <a:rPr lang="tr-TR" sz="2000" dirty="0">
                <a:solidFill>
                  <a:srgbClr val="002060"/>
                </a:solidFill>
              </a:rPr>
              <a:t>, afetzedelerin temel ihtiyaçlarının karşılanmasına ve ardından yeniden yapılanmaya yönelik plan ve programların geliştirilmesi ve bu faaliyetler konusunda halkın bilgilendirilmesi.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30411" r="15352" b="19776"/>
          <a:stretch/>
        </p:blipFill>
        <p:spPr bwMode="auto">
          <a:xfrm>
            <a:off x="1691680" y="4725144"/>
            <a:ext cx="60384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6259"/>
            <a:ext cx="8740388" cy="439248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b="1" dirty="0">
                <a:solidFill>
                  <a:srgbClr val="002060"/>
                </a:solidFill>
              </a:rPr>
              <a:t>EMI</a:t>
            </a:r>
            <a:r>
              <a:rPr lang="tr-TR" dirty="0">
                <a:solidFill>
                  <a:srgbClr val="002060"/>
                </a:solidFill>
              </a:rPr>
              <a:t> (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Earthquake Megacities Initiative</a:t>
            </a:r>
            <a:r>
              <a:rPr lang="tr-TR" dirty="0">
                <a:solidFill>
                  <a:srgbClr val="002060"/>
                </a:solidFill>
              </a:rPr>
              <a:t>), 1998 yılında, afet risk azaltımı konularında politika, bilgi ve uygulamalar geliştirmek amacıyla, uluslararası düzeyde kurulmuş kar amacı gütmeyen bir oluşumdur.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Özellikle </a:t>
            </a:r>
            <a:r>
              <a:rPr lang="tr-TR" dirty="0">
                <a:solidFill>
                  <a:srgbClr val="002060"/>
                </a:solidFill>
              </a:rPr>
              <a:t>deprem </a:t>
            </a:r>
            <a:r>
              <a:rPr lang="tr-TR" dirty="0" smtClean="0">
                <a:solidFill>
                  <a:srgbClr val="002060"/>
                </a:solidFill>
              </a:rPr>
              <a:t>tehditi </a:t>
            </a:r>
            <a:r>
              <a:rPr lang="tr-TR" dirty="0">
                <a:solidFill>
                  <a:srgbClr val="002060"/>
                </a:solidFill>
              </a:rPr>
              <a:t>altında olan 21 üye kentle birlikte çalışmalar yürütmekte olan </a:t>
            </a:r>
            <a:r>
              <a:rPr lang="tr-TR" b="1" dirty="0">
                <a:solidFill>
                  <a:srgbClr val="002060"/>
                </a:solidFill>
              </a:rPr>
              <a:t>EMI</a:t>
            </a:r>
            <a:r>
              <a:rPr lang="tr-TR" dirty="0">
                <a:solidFill>
                  <a:srgbClr val="002060"/>
                </a:solidFill>
              </a:rPr>
              <a:t>, başta </a:t>
            </a:r>
            <a:r>
              <a:rPr lang="tr-TR" b="1" dirty="0">
                <a:solidFill>
                  <a:srgbClr val="002060"/>
                </a:solidFill>
              </a:rPr>
              <a:t>UNISDR</a:t>
            </a:r>
            <a:r>
              <a:rPr lang="tr-TR" dirty="0">
                <a:solidFill>
                  <a:srgbClr val="002060"/>
                </a:solidFill>
              </a:rPr>
              <a:t>  ve </a:t>
            </a:r>
            <a:r>
              <a:rPr lang="tr-TR" b="1" dirty="0">
                <a:solidFill>
                  <a:srgbClr val="002060"/>
                </a:solidFill>
              </a:rPr>
              <a:t>World Bank</a:t>
            </a:r>
            <a:r>
              <a:rPr lang="tr-TR" dirty="0">
                <a:solidFill>
                  <a:srgbClr val="002060"/>
                </a:solidFill>
              </a:rPr>
              <a:t> olmak üzere birçok oluşumla işbirliği içinde proje ve uygulamalara destek vermiştir.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 smtClean="0">
                <a:solidFill>
                  <a:srgbClr val="002060"/>
                </a:solidFill>
              </a:rPr>
              <a:t>EMI</a:t>
            </a:r>
            <a:r>
              <a:rPr lang="tr-TR" dirty="0">
                <a:solidFill>
                  <a:srgbClr val="002060"/>
                </a:solidFill>
              </a:rPr>
              <a:t>, “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Making Cities Resilient</a:t>
            </a:r>
            <a:r>
              <a:rPr lang="tr-TR" b="1" dirty="0">
                <a:solidFill>
                  <a:srgbClr val="002060"/>
                </a:solidFill>
              </a:rPr>
              <a:t>”</a:t>
            </a:r>
            <a:r>
              <a:rPr lang="tr-TR" dirty="0">
                <a:solidFill>
                  <a:srgbClr val="002060"/>
                </a:solidFill>
              </a:rPr>
              <a:t> kampanyasının partner </a:t>
            </a:r>
            <a:r>
              <a:rPr lang="tr-TR" dirty="0" smtClean="0">
                <a:solidFill>
                  <a:srgbClr val="002060"/>
                </a:solidFill>
              </a:rPr>
              <a:t>görevini </a:t>
            </a:r>
            <a:r>
              <a:rPr lang="tr-TR" dirty="0">
                <a:solidFill>
                  <a:srgbClr val="002060"/>
                </a:solidFill>
              </a:rPr>
              <a:t>üstlenmektedir. </a:t>
            </a: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10266" r="72238" b="73036"/>
          <a:stretch/>
        </p:blipFill>
        <p:spPr bwMode="auto">
          <a:xfrm>
            <a:off x="684602" y="1124744"/>
            <a:ext cx="1583142" cy="122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4" t="13013" r="15700" b="77845"/>
          <a:stretch/>
        </p:blipFill>
        <p:spPr bwMode="auto">
          <a:xfrm>
            <a:off x="2483768" y="1401130"/>
            <a:ext cx="6155141" cy="6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8740388" cy="41738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b="1" dirty="0">
                <a:solidFill>
                  <a:srgbClr val="002060"/>
                </a:solidFill>
              </a:rPr>
              <a:t>Eurocities</a:t>
            </a:r>
            <a:r>
              <a:rPr lang="tr-TR" dirty="0">
                <a:solidFill>
                  <a:srgbClr val="002060"/>
                </a:solidFill>
              </a:rPr>
              <a:t>, 1986 yılında,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Barselona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Birmigham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Frankfurt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Lyon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Milano</a:t>
            </a:r>
            <a:r>
              <a:rPr lang="tr-TR" dirty="0">
                <a:solidFill>
                  <a:srgbClr val="002060"/>
                </a:solidFill>
              </a:rPr>
              <a:t> ve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Rotterdam</a:t>
            </a:r>
            <a:r>
              <a:rPr lang="tr-TR" dirty="0">
                <a:solidFill>
                  <a:srgbClr val="002060"/>
                </a:solidFill>
              </a:rPr>
              <a:t> kentlerinin belediye başkanları tarafından, Avrupa’daki şehirler arasındaki ilişkileri artırmak amacıyla kurulmuş bir birliktir. </a:t>
            </a:r>
            <a:endParaRPr lang="tr-TR" dirty="0" smtClean="0">
              <a:solidFill>
                <a:srgbClr val="002060"/>
              </a:solidFill>
            </a:endParaRPr>
          </a:p>
          <a:p>
            <a:pPr algn="just"/>
            <a:r>
              <a:rPr lang="tr-TR" dirty="0">
                <a:solidFill>
                  <a:srgbClr val="002060"/>
                </a:solidFill>
              </a:rPr>
              <a:t>Eurocities çatısı altında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7 temel forum </a:t>
            </a:r>
            <a:r>
              <a:rPr lang="tr-TR" dirty="0">
                <a:solidFill>
                  <a:srgbClr val="002060"/>
                </a:solidFill>
              </a:rPr>
              <a:t>alanı </a:t>
            </a:r>
            <a:r>
              <a:rPr lang="tr-TR" dirty="0" smtClean="0">
                <a:solidFill>
                  <a:srgbClr val="002060"/>
                </a:solidFill>
              </a:rPr>
              <a:t>bulunmaktadır. </a:t>
            </a:r>
            <a:r>
              <a:rPr lang="tr-TR" dirty="0">
                <a:solidFill>
                  <a:srgbClr val="002060"/>
                </a:solidFill>
              </a:rPr>
              <a:t>Bu forumların altında ise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40 çalışma grubu</a:t>
            </a:r>
            <a:r>
              <a:rPr lang="tr-TR" dirty="0">
                <a:solidFill>
                  <a:srgbClr val="002060"/>
                </a:solidFill>
              </a:rPr>
              <a:t>, birliğin üyesi olan belediyelerle güncel ve gelecekteki sorunları çözme yolunda faaliyetler </a:t>
            </a:r>
            <a:r>
              <a:rPr lang="tr-TR" dirty="0" smtClean="0">
                <a:solidFill>
                  <a:srgbClr val="002060"/>
                </a:solidFill>
              </a:rPr>
              <a:t>gerçekleştirmektedir.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40112" r="1716" b="13246"/>
          <a:stretch/>
        </p:blipFill>
        <p:spPr bwMode="auto">
          <a:xfrm>
            <a:off x="1763688" y="1052737"/>
            <a:ext cx="6660232" cy="13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Eurocitie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39900"/>
          <a:stretch/>
        </p:blipFill>
        <p:spPr bwMode="auto">
          <a:xfrm>
            <a:off x="971600" y="980728"/>
            <a:ext cx="721314" cy="14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um-Arka-Plan-Gors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46646"/>
            <a:ext cx="8229600" cy="634082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</a:rPr>
              <a:t>Sağlıklı Kentler Birliği </a:t>
            </a:r>
            <a:r>
              <a:rPr lang="tr-TR" sz="1800" b="1" dirty="0" smtClean="0">
                <a:solidFill>
                  <a:schemeClr val="tx2"/>
                </a:solidFill>
              </a:rPr>
              <a:t>9</a:t>
            </a:r>
            <a:r>
              <a:rPr lang="tr-TR" sz="1800" b="1" dirty="0">
                <a:solidFill>
                  <a:schemeClr val="tx2"/>
                </a:solidFill>
              </a:rPr>
              <a:t>. Yıl Konferansı </a:t>
            </a:r>
            <a:r>
              <a:rPr lang="tr-TR" sz="1800" b="1" dirty="0" smtClean="0">
                <a:solidFill>
                  <a:schemeClr val="tx2"/>
                </a:solidFill>
              </a:rPr>
              <a:t>2-3-4 </a:t>
            </a:r>
            <a:r>
              <a:rPr lang="tr-TR" sz="1800" b="1" dirty="0">
                <a:solidFill>
                  <a:schemeClr val="tx2"/>
                </a:solidFill>
              </a:rPr>
              <a:t>Ekim 2013 </a:t>
            </a:r>
            <a:r>
              <a:rPr lang="tr-TR" sz="1800" b="1" dirty="0" smtClean="0">
                <a:solidFill>
                  <a:schemeClr val="tx2"/>
                </a:solidFill>
              </a:rPr>
              <a:t>Karşıyaka</a:t>
            </a:r>
            <a:endParaRPr lang="tr-TR" sz="1800" dirty="0"/>
          </a:p>
        </p:txBody>
      </p:sp>
      <p:pic>
        <p:nvPicPr>
          <p:cNvPr id="5" name="Picture 2" descr="Türkiye Sağlıklı Kentler Birliği – Şehirlere sağlıklı dokunuş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9"/>
          <a:stretch/>
        </p:blipFill>
        <p:spPr bwMode="auto">
          <a:xfrm>
            <a:off x="-52531" y="44624"/>
            <a:ext cx="1168147" cy="9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1119956" y="1080403"/>
            <a:ext cx="6836420" cy="55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Eurocitie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39900"/>
          <a:stretch/>
        </p:blipFill>
        <p:spPr bwMode="auto">
          <a:xfrm>
            <a:off x="170885" y="1080403"/>
            <a:ext cx="721314" cy="14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1317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Sağlıklı Kentlerin ve Kentsel Direncin Oluşturulmasında Yenilikçi Yaklaşımlar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  <vt:lpstr>Sağlıklı Kentler Birliği 9. Yıl Konferansı 2-3-4 Ekim 2013 Karşıyaka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18</cp:revision>
  <dcterms:created xsi:type="dcterms:W3CDTF">2013-10-01T08:28:57Z</dcterms:created>
  <dcterms:modified xsi:type="dcterms:W3CDTF">2013-10-11T09:25:26Z</dcterms:modified>
</cp:coreProperties>
</file>