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56" r:id="rId2"/>
    <p:sldId id="257" r:id="rId3"/>
    <p:sldId id="295" r:id="rId4"/>
    <p:sldId id="258" r:id="rId5"/>
    <p:sldId id="259" r:id="rId6"/>
    <p:sldId id="260" r:id="rId7"/>
    <p:sldId id="289" r:id="rId8"/>
    <p:sldId id="290" r:id="rId9"/>
    <p:sldId id="291" r:id="rId10"/>
    <p:sldId id="292" r:id="rId11"/>
    <p:sldId id="293" r:id="rId12"/>
    <p:sldId id="294" r:id="rId13"/>
    <p:sldId id="297" r:id="rId14"/>
    <p:sldId id="296" r:id="rId15"/>
    <p:sldId id="308" r:id="rId16"/>
    <p:sldId id="263" r:id="rId17"/>
    <p:sldId id="264" r:id="rId18"/>
    <p:sldId id="265" r:id="rId19"/>
    <p:sldId id="267" r:id="rId20"/>
    <p:sldId id="268" r:id="rId21"/>
    <p:sldId id="298" r:id="rId22"/>
    <p:sldId id="304" r:id="rId23"/>
    <p:sldId id="299" r:id="rId24"/>
    <p:sldId id="300" r:id="rId25"/>
    <p:sldId id="274" r:id="rId26"/>
    <p:sldId id="269" r:id="rId27"/>
    <p:sldId id="270" r:id="rId28"/>
    <p:sldId id="272" r:id="rId29"/>
    <p:sldId id="273" r:id="rId30"/>
    <p:sldId id="276" r:id="rId31"/>
    <p:sldId id="301" r:id="rId32"/>
    <p:sldId id="302" r:id="rId33"/>
    <p:sldId id="303" r:id="rId34"/>
    <p:sldId id="305" r:id="rId35"/>
    <p:sldId id="307" r:id="rId36"/>
    <p:sldId id="306" r:id="rId37"/>
    <p:sldId id="279" r:id="rId38"/>
    <p:sldId id="280" r:id="rId39"/>
    <p:sldId id="281" r:id="rId40"/>
    <p:sldId id="282" r:id="rId41"/>
    <p:sldId id="288" r:id="rId42"/>
    <p:sldId id="287" r:id="rId43"/>
    <p:sldId id="286" r:id="rId44"/>
  </p:sldIdLst>
  <p:sldSz cx="9144000" cy="6858000" type="screen4x3"/>
  <p:notesSz cx="6797675" cy="99298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3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A7D04-FA31-44FA-89AE-EC3FDDDF1699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921D3-8710-4EB2-AF80-ECCAEB37817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26247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1742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3317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76599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7337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6609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23455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12308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4086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507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1695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4766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39349-DA30-44B6-A581-9B22519E8908}" type="datetimeFigureOut">
              <a:rPr lang="tr-TR" smtClean="0"/>
              <a:pPr/>
              <a:t>02.10.2013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225E-855D-47AF-AEC3-AF113F955FD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330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24336"/>
          </a:xfrm>
          <a:ln w="762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Türkiye Kent Sağlık Göstergeleri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91072"/>
          </a:xfrm>
          <a:ln w="762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endParaRPr lang="tr-TR" dirty="0" smtClean="0"/>
          </a:p>
          <a:p>
            <a:r>
              <a:rPr lang="tr-T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Emel </a:t>
            </a:r>
            <a:r>
              <a:rPr lang="tr-TR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İrgil</a:t>
            </a:r>
            <a:r>
              <a:rPr lang="tr-T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*, Kayıhan Pala*, Nalan Akış*, Alpaslan Türkkan*, Nalan Fidan**</a:t>
            </a:r>
          </a:p>
          <a:p>
            <a:endParaRPr lang="tr-TR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tr-TR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Uludağ </a:t>
            </a:r>
            <a:r>
              <a:rPr lang="tr-TR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Ü</a:t>
            </a:r>
            <a:r>
              <a:rPr lang="tr-TR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niversitesi Tıp Fakültesi Halk Sağlığı Anabilim Dalı</a:t>
            </a:r>
          </a:p>
          <a:p>
            <a:r>
              <a:rPr lang="tr-TR" sz="2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**Türkiye Sağlıklı Kentler Birliği</a:t>
            </a:r>
            <a:endParaRPr lang="tr-TR" sz="2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24124"/>
            <a:ext cx="853629" cy="6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30175"/>
            <a:ext cx="739653" cy="64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bs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989383"/>
            <a:ext cx="726579" cy="7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967349"/>
            <a:ext cx="8191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347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D. Sağlık ve Sağlık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Hizmetleri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Bebek Ölüm Hızı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Doğumda Beklenen Yaşam Süreleri - Kadın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Doğumda Beklenen Yaşam Süreleri - Erkek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Dolaşım Sistemi Hastalıklarından Ölüm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Kanserden Ölüm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Solunum Sistemi Hastalıklarından Ölüm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Kaba İntihar Hızı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Engelli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Oranları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20 Yaşından Küçük Doğum Yapan Annelerin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35 Yaşından Büyük Doğum Yapan Annelerin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 Bin Kişi Başına Düşen Hastane Yatağı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 Bin Kişi Başına Düşen Toplam Hekim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 Bin Kişi Başına Düşen Pratisyen Hekim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 Bin Kişi Başına Düşen Uzman Hekim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Yüz Bin Kişiye Düşen Toplam Hemşire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r>
              <a:rPr lang="tr-TR" dirty="0"/>
              <a:t> </a:t>
            </a: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59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09120"/>
          </a:xfrm>
          <a:ln w="381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Çevre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62-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Kükürtdioksit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(SO</a:t>
            </a:r>
            <a:r>
              <a:rPr lang="tr-TR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 Konsantrasyon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Ortalamaları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63-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Partiküler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Madde 10 (PM10) konsantrasyonlarının yıllık   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 Ortalamaları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İçme ve Kullanma Suyu Şebekesi ile Hizmet Verilen Nüfusun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Oranı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65- İçme ve Kullanma Suyu Arıtma Tesisi ile Hizmet Verilen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Nüfusun 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Düzenli Depolama ve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Kompost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Yöntemiyle Bertaraf Edilen Atık </a:t>
            </a: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67- Kanalizasyon Şebekesi ile Hizmet Verilen Nüfusun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Atık su Arıtma Tesisi ile Hizmet Verilen Nüfusun Nüfus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69- Atık Hizmeti Verilen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Nüfusun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Toplam Nüfus İçindeki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tr-TR" dirty="0"/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73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  <a:ln w="381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Ulaşım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Milyon Araç Başına Trafik Kazalarında Ölü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Milyon Araç Başına Trafik Kazalarında Yaralı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Milyon Nüfus Başına Trafik Kazalarında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Ölü </a:t>
            </a: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Sayısı 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Bir Milyon Nüfus Başına Trafik Kazalarında Yaralı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     Sayısı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G. Kültür ve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Sanat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Bin Kişiye Düşen Sinema Salonu Koltuk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Bin Kişiye Düşen Tiyatro Salonu Koltuk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9501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Haritaların Sunumu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Başlık</a:t>
            </a:r>
          </a:p>
          <a:p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Tanım</a:t>
            </a: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Harita,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neyi tanımlanmaktadır. ?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Amaç: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Haritanın amacı nedir ?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Hesaplama: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Haritadaki veriler nasıl hesaplandı ?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Sınıflama: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Haritada sınıflama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yapılmış mı ? Yoksa 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azdan çoğa göre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mi renklendirilmiştir ?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Açıklama: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Verilerin özeti ve karşılaştırmalar 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 descr="C:\Users\HP\AppData\Local\Microsoft\Windows\Temporary Internet Files\Content.Word\3_YOGUNLUK kopy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201622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46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  <a:ln w="38100">
            <a:solidFill>
              <a:srgbClr val="C00000"/>
            </a:solidFill>
          </a:ln>
        </p:spPr>
        <p:txBody>
          <a:bodyPr/>
          <a:lstStyle/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İller arasındaki farklılığın daha net algılanabilmesi amacıyla göller haritada gösterilmedi. </a:t>
            </a: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27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ln w="38100">
            <a:solidFill>
              <a:srgbClr val="C00000"/>
            </a:solidFill>
          </a:ln>
        </p:spPr>
        <p:txBody>
          <a:bodyPr/>
          <a:lstStyle/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Bazı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haritalar beklendiği gibiydi…</a:t>
            </a:r>
          </a:p>
          <a:p>
            <a:endParaRPr lang="tr-TR" dirty="0"/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351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 w="38100">
            <a:noFill/>
          </a:ln>
        </p:spPr>
        <p:txBody>
          <a:bodyPr>
            <a:normAutofit fontScale="9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Kaba Doğum Hızı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280920" cy="5490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33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tr-TR" sz="4000" dirty="0" smtClean="0">
                <a:latin typeface="Arial" pitchFamily="34" charset="0"/>
                <a:cs typeface="Arial" pitchFamily="34" charset="0"/>
              </a:rPr>
              <a:t>Kaba Ölüm Hızı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76902"/>
            <a:ext cx="8208912" cy="54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62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tr-TR" sz="4000" dirty="0" smtClean="0">
                <a:latin typeface="Arial" pitchFamily="34" charset="0"/>
                <a:cs typeface="Arial" pitchFamily="34" charset="0"/>
              </a:rPr>
              <a:t>Nüfus Yoğunluğu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7980040" cy="5290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20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tr-TR" sz="4000" dirty="0" smtClean="0">
                <a:latin typeface="Arial" pitchFamily="34" charset="0"/>
                <a:cs typeface="Arial" pitchFamily="34" charset="0"/>
              </a:rPr>
              <a:t>Genç Bağımlılık Oranı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8222"/>
            <a:ext cx="8484096" cy="562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742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İçerik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Çok farklı kurumların, çok farklı ‘kent sağlık göstergeleri’ bulunmaktadır. 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Bu göstergeler; </a:t>
            </a: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Sağlık,</a:t>
            </a:r>
          </a:p>
          <a:p>
            <a:pPr lvl="1"/>
            <a:r>
              <a:rPr lang="tr-TR" dirty="0">
                <a:latin typeface="Arial" pitchFamily="34" charset="0"/>
                <a:cs typeface="Arial" pitchFamily="34" charset="0"/>
              </a:rPr>
              <a:t>H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astalıklar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Sağlık hizmetleri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Demografik veriler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Sosyoekonomik durum</a:t>
            </a: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Çevre vb.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84125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534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tr-TR" sz="4000" dirty="0" smtClean="0">
                <a:latin typeface="Arial" pitchFamily="34" charset="0"/>
                <a:cs typeface="Arial" pitchFamily="34" charset="0"/>
              </a:rPr>
              <a:t>Yaşlı Bağımlılık Oranı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63182" cy="541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64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ln w="38100">
            <a:solidFill>
              <a:srgbClr val="C00000"/>
            </a:solidFill>
          </a:ln>
        </p:spPr>
        <p:txBody>
          <a:bodyPr/>
          <a:lstStyle/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t>Beklemediğimiz </a:t>
            </a:r>
            <a:r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t>veri ile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 karşılaştık…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184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20 Yaşından Küçük Doğum Yapan Annelerin Oranı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8092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6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Belediye Meclis Üyeleri İçinde Kadınların Oranı</a:t>
            </a:r>
          </a:p>
        </p:txBody>
      </p:sp>
      <p:pic>
        <p:nvPicPr>
          <p:cNvPr id="3" name="Resim 2" descr="C:\Users\HP\AppData\Local\Microsoft\Windows\Temporary Internet Files\Content.Word\42_meclisuyesi cop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9872"/>
            <a:ext cx="8352928" cy="5149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0231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ln w="38100">
            <a:solidFill>
              <a:srgbClr val="C00000"/>
            </a:solidFill>
          </a:ln>
        </p:spPr>
        <p:txBody>
          <a:bodyPr/>
          <a:lstStyle/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İçimizi acıtanlar oldu…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870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tr-TR" sz="4000" dirty="0" smtClean="0">
                <a:latin typeface="Arial" pitchFamily="34" charset="0"/>
                <a:cs typeface="Arial" pitchFamily="34" charset="0"/>
              </a:rPr>
              <a:t>Bebek Ölüm Hızı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17386" cy="544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37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778098"/>
          </a:xfrm>
        </p:spPr>
        <p:txBody>
          <a:bodyPr>
            <a:noAutofit/>
          </a:bodyPr>
          <a:lstStyle/>
          <a:p>
            <a:r>
              <a:rPr lang="tr-TR" sz="3200" dirty="0">
                <a:latin typeface="Arial" pitchFamily="34" charset="0"/>
                <a:cs typeface="Arial" pitchFamily="34" charset="0"/>
              </a:rPr>
              <a:t>Konut İçinde ya da Dışında Tuvaleti Bulunmayan Hane Halkı Oranı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41460"/>
            <a:ext cx="8359520" cy="545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548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778098"/>
          </a:xfrm>
        </p:spPr>
        <p:txBody>
          <a:bodyPr>
            <a:noAutofit/>
          </a:bodyPr>
          <a:lstStyle/>
          <a:p>
            <a:r>
              <a:rPr lang="tr-TR" sz="3200" dirty="0">
                <a:latin typeface="Arial" pitchFamily="34" charset="0"/>
                <a:cs typeface="Arial" pitchFamily="34" charset="0"/>
              </a:rPr>
              <a:t>Konutunda Şebeke Suyu Olmayan Hane Halkı Oranı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99524"/>
            <a:ext cx="8378672" cy="555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74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56584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lvl="0"/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endParaRPr lang="tr-TR" dirty="0">
              <a:latin typeface="Arial" pitchFamily="34" charset="0"/>
              <a:cs typeface="Arial" pitchFamily="34" charset="0"/>
            </a:endParaRPr>
          </a:p>
          <a:p>
            <a:pPr lvl="0"/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tr-TR" dirty="0" smtClean="0">
                <a:latin typeface="Arial" pitchFamily="34" charset="0"/>
                <a:cs typeface="Arial" pitchFamily="34" charset="0"/>
              </a:rPr>
              <a:t>Yeni verimiz oldu…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  <p:pic>
        <p:nvPicPr>
          <p:cNvPr id="8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34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634082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rial" pitchFamily="34" charset="0"/>
                <a:cs typeface="Arial" pitchFamily="34" charset="0"/>
              </a:rPr>
              <a:t>Doğumda Beklenen Yaşam </a:t>
            </a:r>
            <a:r>
              <a:rPr lang="tr-TR" sz="3600" dirty="0" smtClean="0">
                <a:latin typeface="Arial" pitchFamily="34" charset="0"/>
                <a:cs typeface="Arial" pitchFamily="34" charset="0"/>
              </a:rPr>
              <a:t>Süreleri-Kadın </a:t>
            </a:r>
            <a:endParaRPr lang="tr-TR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10" y="1189162"/>
            <a:ext cx="8193046" cy="5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35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Haritalandırmak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Kolay anlaşılır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Belleklerde daha kolay kalır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Aynı haritanın farklı zamanlardaki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durumu,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gelişmeyi (iyi ya da kötü) daha anlaşılır kılar.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 descr="C:\Users\HP\AppData\Local\Microsoft\Windows\Temporary Internet Files\Content.Word\3_YOGUNLUK kopy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3"/>
            <a:ext cx="3816464" cy="187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84125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66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txBody>
          <a:bodyPr>
            <a:normAutofit fontScale="90000"/>
          </a:bodyPr>
          <a:lstStyle/>
          <a:p>
            <a:r>
              <a:rPr lang="tr-TR" sz="4000" dirty="0">
                <a:latin typeface="Arial" pitchFamily="34" charset="0"/>
                <a:cs typeface="Arial" pitchFamily="34" charset="0"/>
              </a:rPr>
              <a:t>Doğumda Beklenen Yaşam </a:t>
            </a:r>
            <a:r>
              <a:rPr lang="tr-TR" sz="4000" dirty="0" smtClean="0">
                <a:latin typeface="Arial" pitchFamily="34" charset="0"/>
                <a:cs typeface="Arial" pitchFamily="34" charset="0"/>
              </a:rPr>
              <a:t>Süreleri-Erkek 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470024" cy="539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337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850106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Dolaşım Sistemi Hastalıklarından Ölüm Oranı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5771"/>
            <a:ext cx="7920880" cy="524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5151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tr-TR" sz="4000" dirty="0">
                <a:latin typeface="Arial" panose="020B0604020202020204" pitchFamily="34" charset="0"/>
                <a:cs typeface="Arial" panose="020B0604020202020204" pitchFamily="34" charset="0"/>
              </a:rPr>
              <a:t>Kanserden Ölüm Oranı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95" y="1484784"/>
            <a:ext cx="808947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03552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Solunum Sistemi Hastalıklarından Ölüm Oranı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22411"/>
            <a:ext cx="7920880" cy="524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5625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  <a:ln w="38100">
            <a:solidFill>
              <a:srgbClr val="C00000"/>
            </a:solidFill>
          </a:ln>
        </p:spPr>
        <p:txBody>
          <a:bodyPr/>
          <a:lstStyle/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Yapılması gerekenleri çok net ortaya koyan haritalar ortaya çıktı…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009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İlköğretim Düzeyinde Öğretmen Başına Öğrenci Sayısı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22412"/>
            <a:ext cx="8280920" cy="5146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7716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Ortaöğretim Düzeyinde Öğretmen Başına Öğrenci Sayısı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806489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0030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tr-TR" sz="4000" dirty="0" err="1">
                <a:latin typeface="Arial" pitchFamily="34" charset="0"/>
                <a:cs typeface="Arial" pitchFamily="34" charset="0"/>
              </a:rPr>
              <a:t>Partiküler</a:t>
            </a:r>
            <a:r>
              <a:rPr lang="tr-TR" sz="4000" dirty="0">
                <a:latin typeface="Arial" pitchFamily="34" charset="0"/>
                <a:cs typeface="Arial" pitchFamily="34" charset="0"/>
              </a:rPr>
              <a:t> Madde 10 (PM10) konsantrasyonlarının yıllık ortalamaları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64" y="1196752"/>
            <a:ext cx="8324787" cy="551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37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tr-TR" sz="4000" dirty="0">
                <a:latin typeface="Arial" pitchFamily="34" charset="0"/>
                <a:cs typeface="Arial" pitchFamily="34" charset="0"/>
              </a:rPr>
              <a:t>İçme ve Kullanma Suyu Arıtma Tesisi ile Hizmet Verilen Nüfusun Oranı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14040" cy="542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74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tr-TR" sz="4000" dirty="0">
                <a:latin typeface="Arial" pitchFamily="34" charset="0"/>
                <a:cs typeface="Arial" pitchFamily="34" charset="0"/>
              </a:rPr>
              <a:t>Düzenli Depolama ve </a:t>
            </a:r>
            <a:r>
              <a:rPr lang="tr-TR" sz="4000" dirty="0" err="1">
                <a:latin typeface="Arial" pitchFamily="34" charset="0"/>
                <a:cs typeface="Arial" pitchFamily="34" charset="0"/>
              </a:rPr>
              <a:t>Kompost</a:t>
            </a:r>
            <a:r>
              <a:rPr lang="tr-TR" sz="4000" dirty="0">
                <a:latin typeface="Arial" pitchFamily="34" charset="0"/>
                <a:cs typeface="Arial" pitchFamily="34" charset="0"/>
              </a:rPr>
              <a:t> Yöntemiyle Bertaraf Edilen Atık Oranı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59"/>
            <a:ext cx="8353028" cy="553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50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Amaç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tr-TR" sz="3000" dirty="0" smtClean="0">
                <a:latin typeface="Arial" pitchFamily="34" charset="0"/>
                <a:cs typeface="Arial" pitchFamily="34" charset="0"/>
              </a:rPr>
              <a:t>Bu kitabın amacı,</a:t>
            </a:r>
          </a:p>
          <a:p>
            <a:pPr lvl="1"/>
            <a:r>
              <a:rPr lang="tr-TR" sz="2600" dirty="0">
                <a:latin typeface="Arial" pitchFamily="34" charset="0"/>
                <a:cs typeface="Arial" pitchFamily="34" charset="0"/>
              </a:rPr>
              <a:t>g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erçekçi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Kent Sağlık Göstergeleri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tr-TR" sz="2600" dirty="0" smtClean="0">
                <a:latin typeface="Arial" pitchFamily="34" charset="0"/>
                <a:cs typeface="Arial" pitchFamily="34" charset="0"/>
              </a:rPr>
              <a:t> oluşturmak,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endParaRPr lang="tr-TR" sz="26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sz="2600" dirty="0" smtClean="0">
                <a:latin typeface="Arial" pitchFamily="34" charset="0"/>
                <a:cs typeface="Arial" pitchFamily="34" charset="0"/>
              </a:rPr>
              <a:t>Tüm göstergeleri değerlendirip haritalandırmaktır.</a:t>
            </a:r>
          </a:p>
          <a:p>
            <a:r>
              <a:rPr lang="tr-TR" sz="3000" dirty="0" smtClean="0">
                <a:latin typeface="Arial" pitchFamily="34" charset="0"/>
                <a:cs typeface="Arial" pitchFamily="34" charset="0"/>
              </a:rPr>
              <a:t>Kentlerdeki karar vericilere ve program uygulayıcısı belediye yetkililerine yol göstermek</a:t>
            </a:r>
          </a:p>
          <a:p>
            <a:r>
              <a:rPr lang="tr-TR" sz="3000" dirty="0" smtClean="0">
                <a:latin typeface="Arial" pitchFamily="34" charset="0"/>
                <a:cs typeface="Arial" pitchFamily="34" charset="0"/>
              </a:rPr>
              <a:t>Gelecekte yapılacak yerel, bölgesel ve ulusal  </a:t>
            </a:r>
            <a:r>
              <a:rPr lang="tr-TR" sz="3000" dirty="0">
                <a:latin typeface="Arial" pitchFamily="34" charset="0"/>
                <a:cs typeface="Arial" pitchFamily="34" charset="0"/>
              </a:rPr>
              <a:t>haritalara </a:t>
            </a:r>
            <a:r>
              <a:rPr lang="tr-TR" sz="3000" dirty="0" smtClean="0">
                <a:latin typeface="Arial" pitchFamily="34" charset="0"/>
                <a:cs typeface="Arial" pitchFamily="34" charset="0"/>
              </a:rPr>
              <a:t>yön vermek ve örnek olmak</a:t>
            </a:r>
            <a:endParaRPr lang="tr-TR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39052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758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tr-TR" sz="4000" dirty="0" err="1">
                <a:latin typeface="Arial" pitchFamily="34" charset="0"/>
                <a:cs typeface="Arial" pitchFamily="34" charset="0"/>
              </a:rPr>
              <a:t>Atıksu</a:t>
            </a:r>
            <a:r>
              <a:rPr lang="tr-TR" sz="4000" dirty="0">
                <a:latin typeface="Arial" pitchFamily="34" charset="0"/>
                <a:cs typeface="Arial" pitchFamily="34" charset="0"/>
              </a:rPr>
              <a:t> Arıtma Tesisi ile Hizmet Verilen Nüfusun </a:t>
            </a:r>
            <a:r>
              <a:rPr lang="tr-TR" sz="4000" dirty="0" smtClean="0">
                <a:latin typeface="Arial" pitchFamily="34" charset="0"/>
                <a:cs typeface="Arial" pitchFamily="34" charset="0"/>
              </a:rPr>
              <a:t>Oranı</a:t>
            </a:r>
            <a:endParaRPr lang="tr-TR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1"/>
            <a:ext cx="8353028" cy="553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9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Sonuç-1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endParaRPr lang="tr-TR" sz="35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3500" dirty="0" smtClean="0">
                <a:latin typeface="Arial" pitchFamily="34" charset="0"/>
                <a:cs typeface="Arial" pitchFamily="34" charset="0"/>
              </a:rPr>
              <a:t>En zor aşama bilgi toplama aşamasıydı. </a:t>
            </a:r>
          </a:p>
          <a:p>
            <a:pPr lvl="1"/>
            <a:r>
              <a:rPr lang="tr-TR" sz="3100" dirty="0" smtClean="0">
                <a:latin typeface="Arial" pitchFamily="34" charset="0"/>
                <a:cs typeface="Arial" pitchFamily="34" charset="0"/>
              </a:rPr>
              <a:t>Güvenilir ve doğru bilgi ??</a:t>
            </a:r>
          </a:p>
          <a:p>
            <a:pPr lvl="1"/>
            <a:r>
              <a:rPr lang="tr-TR" sz="3100" dirty="0" smtClean="0">
                <a:latin typeface="Arial" pitchFamily="34" charset="0"/>
                <a:cs typeface="Arial" pitchFamily="34" charset="0"/>
              </a:rPr>
              <a:t>Yeni bilgi ??</a:t>
            </a:r>
          </a:p>
          <a:p>
            <a:pPr lvl="1"/>
            <a:r>
              <a:rPr lang="tr-TR" sz="3100" dirty="0" smtClean="0">
                <a:latin typeface="Arial" pitchFamily="34" charset="0"/>
                <a:cs typeface="Arial" pitchFamily="34" charset="0"/>
              </a:rPr>
              <a:t>Son anda ortaya çıkan bilgi ??</a:t>
            </a:r>
          </a:p>
          <a:p>
            <a:endParaRPr lang="tr-TR" sz="3500" dirty="0">
              <a:latin typeface="Arial" pitchFamily="34" charset="0"/>
              <a:cs typeface="Arial" pitchFamily="34" charset="0"/>
            </a:endParaRPr>
          </a:p>
          <a:p>
            <a:endParaRPr lang="tr-TR" sz="35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1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Sonuç-2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Göstergelerde eksiklikler bulunmaktadır:</a:t>
            </a: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Yeşil alan / kişi </a:t>
            </a: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Yürüyüş / bisiklet / toplu taşıma yolları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Karar vericiler ve yöneticiler için yol gösterici olduğunu düşünmekteyiz.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Eylem planları bu haritalara göre hazırlanabilir.</a:t>
            </a: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5 yıl sonra yenilenmesi düşünülmektedir.</a:t>
            </a:r>
            <a:endParaRPr lang="tr-TR" dirty="0"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  <p:pic>
        <p:nvPicPr>
          <p:cNvPr id="8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86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Çok özel teşekkür…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UÜTF Halk Sağlığı Anabilim Dalı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Öğretim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Elemanı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Uz. Dr. Harika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Gerçek’e,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kitabın görselliğini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sağlayan haritalandırma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aşamasını yapan Şehir Plancısı Esra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Yılmaz’a,</a:t>
            </a: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Bursa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Büyükşehir Belediyesi, Bilgi İşlem Dairesi Başkanlığı, Coğrafi Bilgi Sistemleri </a:t>
            </a:r>
            <a:r>
              <a:rPr lang="tr-TR">
                <a:latin typeface="Arial" panose="020B0604020202020204" pitchFamily="34" charset="0"/>
                <a:cs typeface="Arial" panose="020B0604020202020204" pitchFamily="34" charset="0"/>
              </a:rPr>
              <a:t>Şube </a:t>
            </a:r>
            <a:r>
              <a:rPr lang="tr-TR" smtClean="0">
                <a:latin typeface="Arial" panose="020B0604020202020204" pitchFamily="34" charset="0"/>
                <a:cs typeface="Arial" panose="020B0604020202020204" pitchFamily="34" charset="0"/>
              </a:rPr>
              <a:t>Müdürlüğü’ne,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Kolay çalışma ortamı oluşturdukları ve destekleri için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TSKB çalışanlarına…</a:t>
            </a:r>
          </a:p>
        </p:txBody>
      </p:sp>
      <p:pic>
        <p:nvPicPr>
          <p:cNvPr id="8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219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Yöntem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tr-TR" sz="2800" dirty="0" smtClean="0">
                <a:latin typeface="Arial" pitchFamily="34" charset="0"/>
                <a:cs typeface="Arial" pitchFamily="34" charset="0"/>
              </a:rPr>
              <a:t>Proje başlangıcında 265 gösterge değerlendirildi.</a:t>
            </a:r>
          </a:p>
          <a:p>
            <a:pPr lvl="1"/>
            <a:r>
              <a:rPr lang="tr-TR" sz="2400" dirty="0" smtClean="0">
                <a:latin typeface="Arial" pitchFamily="34" charset="0"/>
                <a:cs typeface="Arial" pitchFamily="34" charset="0"/>
              </a:rPr>
              <a:t>DSÖ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tr-TR" sz="24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 smtClean="0">
                <a:latin typeface="Arial" pitchFamily="34" charset="0"/>
                <a:cs typeface="Arial" pitchFamily="34" charset="0"/>
              </a:rPr>
              <a:t>TÜBA </a:t>
            </a:r>
            <a:r>
              <a:rPr lang="tr-TR" sz="2400" dirty="0" err="1" smtClean="0">
                <a:latin typeface="Arial" pitchFamily="34" charset="0"/>
                <a:cs typeface="Arial" pitchFamily="34" charset="0"/>
              </a:rPr>
              <a:t>Komünite</a:t>
            </a:r>
            <a:r>
              <a:rPr lang="tr-TR" sz="2400" dirty="0" smtClean="0">
                <a:latin typeface="Arial" pitchFamily="34" charset="0"/>
                <a:cs typeface="Arial" pitchFamily="34" charset="0"/>
              </a:rPr>
              <a:t> Düzeyinde Yaşam Kalitesinin Nesnel Değerlendirme Ölçütleri</a:t>
            </a:r>
          </a:p>
          <a:p>
            <a:pPr lvl="1"/>
            <a:r>
              <a:rPr lang="tr-TR" sz="2400" dirty="0" smtClean="0">
                <a:latin typeface="Arial" pitchFamily="34" charset="0"/>
                <a:cs typeface="Arial" pitchFamily="34" charset="0"/>
              </a:rPr>
              <a:t>Bayındırlık ve İskan Bakanlığı Kentsel Göstergeler Kılavuzu’nda kullanılan ‘Kent Sağlık Göstergeleri’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107 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gösterge yeniden değerlendirildi.</a:t>
            </a:r>
          </a:p>
          <a:p>
            <a:r>
              <a:rPr lang="tr-TR" sz="2800" dirty="0" smtClean="0">
                <a:latin typeface="Arial" pitchFamily="34" charset="0"/>
                <a:cs typeface="Arial" pitchFamily="34" charset="0"/>
              </a:rPr>
              <a:t>75 gösterge haritalandırıldı.</a:t>
            </a:r>
            <a:endParaRPr lang="tr-TR" dirty="0"/>
          </a:p>
        </p:txBody>
      </p:sp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30018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77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itchFamily="34" charset="0"/>
                <a:cs typeface="Arial" pitchFamily="34" charset="0"/>
              </a:rPr>
              <a:t>Yöntem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Veriler Türkiye Sağlıklı Kentler Birliği tarafından</a:t>
            </a: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Türkiye İstatistik Kurumu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Çevre ve Şehircilik Bakanlığı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Sağlık Bakanlığı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Aile ve Sosyal Politikalar Bakanlığı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tr-TR" dirty="0" smtClean="0">
                <a:latin typeface="Arial" pitchFamily="34" charset="0"/>
                <a:cs typeface="Arial" pitchFamily="34" charset="0"/>
              </a:rPr>
              <a:t>Nüfus ve Vatandaşlık İşleri Genel Müdürlüğü’nden alındı.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237312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01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ln w="38100"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Demografi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Kaba Doğum Hızı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Kaba Ölüm Hızı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Nüfus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Yoğunluğu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Yıllık Nüfus Artış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Hızı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İllerin Net Göç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Hızı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Genç Bağımlılık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Yaşlı Bağımlılık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Kaba Evlenme Hızı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Kaba Boşanma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Hızı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Ortalama İlk Evlenme Yaşı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Kadın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Ortalama İlk Evlenme Yaşı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Erkek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Ortalama Hane Halkı Büyüklüğü  </a:t>
            </a:r>
          </a:p>
          <a:p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828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ln w="38100">
            <a:solidFill>
              <a:srgbClr val="C0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Eğitim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Okuma Yazma Bilmeyen Nüfus Oranı - Toplam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Okuma Yazma Bilmeyen Nüfus Oranı - Kadın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Okuma Yazma Bilmeyen Nüfus Oranı - Erkek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Okullaşma Oranı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Toplam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Okullaşma Oranı – Kadın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Okullaşma Oranı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Erkek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19-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Yüksekokul ve Üzeri Mezunların Oranı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Toplam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Yüksekokul ve Üzeri Mezunların Oranı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Kadın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Yüksekokul ve Üzeri Mezunların Oranı –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Erkek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Düzeyinde Okul Başına Öğrenci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Düzeyinde Öğretmen Başına Öğrenci Sayısı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İlköğretim Düzeyinde Derslik Başına Öğrenci Sayısı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Ortaöğretim Düzeyinde Okul Başına Öğrenci Sayısı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Ortaöğretim Düzeyinde Öğretmen Başına Öğrenci Sayısı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Ortaöğretim Düzeyinde Derslik Başına Öğrenci Sayısı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69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ln w="38100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Yöntem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  <a:ln w="38100"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Sosyo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-Ekonomik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Durum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Sosyal Güvenlik Kapsamındaki Kişi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29-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İşsizlik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İşgücüne Katılım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Tuvaleti Konut Dışında Olan Hane Halkı Oranı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32-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Konut İçinde ya da Dışında Tuvaleti Bulunmayan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33- Mutfağı Konut Dışında Olan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34-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Konutunda Mutfağı Olmayan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Banyosu Konut Dışında Olan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Konutunda Banyo Olmayan Hane Halkı Oranı </a:t>
            </a:r>
            <a:endParaRPr 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37-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Şebeke Suyu Konutun Dışında Olan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38-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Konutunda Şebeke Suyu Olmayan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39-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Kiracı Olan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40-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Ev sahibi Olan Hane Halkı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41-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Ortalama Oda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Sayısı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42- Belediye Meclis Üyeleri İçinde Kadınların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Oranı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43-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Ekonomik Faaliyetlere Göre Hizmet Sektöründe İstihdam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Edilenler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>
              <a:buNone/>
            </a:pP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44- Ekonomik Faaliyetlere Göre Sanayi Sektöründe İstihdam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Edilenler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45-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Ekonomik Faaliyetlere Göre Tarım Sektöründe İstihdam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Edilenler</a:t>
            </a:r>
          </a:p>
          <a:p>
            <a:pPr marL="400050" lvl="1" indent="0">
              <a:buNone/>
            </a:pP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46- 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Kişi Başına Mesken Elektrik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Tüketimi</a:t>
            </a:r>
          </a:p>
        </p:txBody>
      </p:sp>
      <p:pic>
        <p:nvPicPr>
          <p:cNvPr id="4" name="Picture 4" descr="http://www.skb.org.tr/wp-content/themes/repro/images/footer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270233"/>
            <a:ext cx="506747" cy="43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75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1065</Words>
  <Application>Microsoft Office PowerPoint</Application>
  <PresentationFormat>Ekran Gösterisi (4:3)</PresentationFormat>
  <Paragraphs>211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44" baseType="lpstr">
      <vt:lpstr>Ofis Teması</vt:lpstr>
      <vt:lpstr>Türkiye Kent Sağlık Göstergeleri</vt:lpstr>
      <vt:lpstr>İçerik</vt:lpstr>
      <vt:lpstr>Haritalandırmak</vt:lpstr>
      <vt:lpstr>Amaç</vt:lpstr>
      <vt:lpstr>Yöntem</vt:lpstr>
      <vt:lpstr>Yöntem</vt:lpstr>
      <vt:lpstr>Yöntem</vt:lpstr>
      <vt:lpstr>Yöntem</vt:lpstr>
      <vt:lpstr>Yöntem</vt:lpstr>
      <vt:lpstr>Yöntem</vt:lpstr>
      <vt:lpstr>Yöntem</vt:lpstr>
      <vt:lpstr>Yöntem</vt:lpstr>
      <vt:lpstr>Haritaların Sunumu</vt:lpstr>
      <vt:lpstr>Slayt 14</vt:lpstr>
      <vt:lpstr>Slayt 15</vt:lpstr>
      <vt:lpstr>Kaba Doğum Hızı</vt:lpstr>
      <vt:lpstr>Kaba Ölüm Hızı</vt:lpstr>
      <vt:lpstr>Nüfus Yoğunluğu</vt:lpstr>
      <vt:lpstr>Genç Bağımlılık Oranı</vt:lpstr>
      <vt:lpstr>Yaşlı Bağımlılık Oranı</vt:lpstr>
      <vt:lpstr>Slayt 21</vt:lpstr>
      <vt:lpstr>20 Yaşından Küçük Doğum Yapan Annelerin Oranı</vt:lpstr>
      <vt:lpstr>Belediye Meclis Üyeleri İçinde Kadınların Oranı</vt:lpstr>
      <vt:lpstr>Slayt 24</vt:lpstr>
      <vt:lpstr>Bebek Ölüm Hızı</vt:lpstr>
      <vt:lpstr>Konut İçinde ya da Dışında Tuvaleti Bulunmayan Hane Halkı Oranı</vt:lpstr>
      <vt:lpstr>Konutunda Şebeke Suyu Olmayan Hane Halkı Oranı</vt:lpstr>
      <vt:lpstr>Slayt 28</vt:lpstr>
      <vt:lpstr>Doğumda Beklenen Yaşam Süreleri-Kadın </vt:lpstr>
      <vt:lpstr>Doğumda Beklenen Yaşam Süreleri-Erkek </vt:lpstr>
      <vt:lpstr>Dolaşım Sistemi Hastalıklarından Ölüm Oranı</vt:lpstr>
      <vt:lpstr>Kanserden Ölüm Oranı</vt:lpstr>
      <vt:lpstr>Solunum Sistemi Hastalıklarından Ölüm Oranı</vt:lpstr>
      <vt:lpstr>Slayt 34</vt:lpstr>
      <vt:lpstr>İlköğretim Düzeyinde Öğretmen Başına Öğrenci Sayısı </vt:lpstr>
      <vt:lpstr>Ortaöğretim Düzeyinde Öğretmen Başına Öğrenci Sayısı </vt:lpstr>
      <vt:lpstr>Partiküler Madde 10 (PM10) konsantrasyonlarının yıllık ortalamaları</vt:lpstr>
      <vt:lpstr>İçme ve Kullanma Suyu Arıtma Tesisi ile Hizmet Verilen Nüfusun Oranı</vt:lpstr>
      <vt:lpstr>Düzenli Depolama ve Kompost Yöntemiyle Bertaraf Edilen Atık Oranı</vt:lpstr>
      <vt:lpstr>Atıksu Arıtma Tesisi ile Hizmet Verilen Nüfusun Oranı</vt:lpstr>
      <vt:lpstr>Sonuç-1</vt:lpstr>
      <vt:lpstr>Sonuç-2</vt:lpstr>
      <vt:lpstr>Çok özel teşekkür…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Health Indicators for Turkey and Comprehensive Analyses of the Current Status in Turkey</dc:title>
  <dc:creator>Hewlett-Packard Company</dc:creator>
  <cp:lastModifiedBy>Acer</cp:lastModifiedBy>
  <cp:revision>68</cp:revision>
  <cp:lastPrinted>2013-09-27T09:10:56Z</cp:lastPrinted>
  <dcterms:created xsi:type="dcterms:W3CDTF">2013-06-05T06:48:19Z</dcterms:created>
  <dcterms:modified xsi:type="dcterms:W3CDTF">2013-10-02T18:53:58Z</dcterms:modified>
</cp:coreProperties>
</file>